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Inter SemiBold"/>
      <p:regular r:id="rId53"/>
      <p:bold r:id="rId54"/>
      <p:italic r:id="rId55"/>
      <p:boldItalic r:id="rId56"/>
    </p:embeddedFont>
    <p:embeddedFont>
      <p:font typeface="Inter Light"/>
      <p:regular r:id="rId57"/>
      <p:bold r:id="rId58"/>
      <p:italic r:id="rId59"/>
      <p:boldItalic r:id="rId60"/>
    </p:embeddedFont>
    <p:embeddedFont>
      <p:font typeface="Inter"/>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Inter-bold.fntdata"/><Relationship Id="rId61" Type="http://schemas.openxmlformats.org/officeDocument/2006/relationships/font" Target="fonts/Inter-regular.fntdata"/><Relationship Id="rId20" Type="http://schemas.openxmlformats.org/officeDocument/2006/relationships/slide" Target="slides/slide15.xml"/><Relationship Id="rId64" Type="http://schemas.openxmlformats.org/officeDocument/2006/relationships/font" Target="fonts/Inter-boldItalic.fntdata"/><Relationship Id="rId63" Type="http://schemas.openxmlformats.org/officeDocument/2006/relationships/font" Target="fonts/Inter-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nterLigh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nterSemiBold-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nterSemiBold-italic.fntdata"/><Relationship Id="rId10" Type="http://schemas.openxmlformats.org/officeDocument/2006/relationships/slide" Target="slides/slide5.xml"/><Relationship Id="rId54" Type="http://schemas.openxmlformats.org/officeDocument/2006/relationships/font" Target="fonts/InterSemiBold-bold.fntdata"/><Relationship Id="rId13" Type="http://schemas.openxmlformats.org/officeDocument/2006/relationships/slide" Target="slides/slide8.xml"/><Relationship Id="rId57" Type="http://schemas.openxmlformats.org/officeDocument/2006/relationships/font" Target="fonts/InterLight-regular.fntdata"/><Relationship Id="rId12" Type="http://schemas.openxmlformats.org/officeDocument/2006/relationships/slide" Target="slides/slide7.xml"/><Relationship Id="rId56" Type="http://schemas.openxmlformats.org/officeDocument/2006/relationships/font" Target="fonts/InterSemiBold-boldItalic.fntdata"/><Relationship Id="rId15" Type="http://schemas.openxmlformats.org/officeDocument/2006/relationships/slide" Target="slides/slide10.xml"/><Relationship Id="rId59" Type="http://schemas.openxmlformats.org/officeDocument/2006/relationships/font" Target="fonts/InterLight-italic.fntdata"/><Relationship Id="rId14" Type="http://schemas.openxmlformats.org/officeDocument/2006/relationships/slide" Target="slides/slide9.xml"/><Relationship Id="rId58" Type="http://schemas.openxmlformats.org/officeDocument/2006/relationships/font" Target="fonts/InterLigh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2cde670648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2cde670648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2d39670c7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2d39670c7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3031b8ec3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3031b8ec3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2d39670c7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2d39670c7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2d39670c7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2d39670c7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2d39670c7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2d39670c7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2d39670c7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2d39670c7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2d39670c7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2d39670c7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2d39670c7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2d39670c7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2d39670c7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2d39670c7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2d39670c7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2d39670c7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2cde670648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2cde670648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2d39670c7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2d39670c7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2d39670c7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2d39670c7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2d39670c7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2d39670c7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2d39670c7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2d39670c7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2d39670c7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2d39670c7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2d39670c7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2d39670c7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2d39670c7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2d39670c7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2d39670c7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2d39670c7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2d39670c7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2d39670c7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2d39670c7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2d39670c7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2cde670648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2cde670648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2d39670c7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2d39670c7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2d39670c7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2d39670c7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2d39670c7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2d39670c7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2d39670c7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2d39670c7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2d39670c7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2d39670c7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2d39670c7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2d39670c7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2d39670c7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2d39670c76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2d39670c7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2d39670c7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2d39670c76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2d39670c76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2d39670c7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2d39670c7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2cde670648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2cde670648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2d39670c7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2d39670c7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2d39670c7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2d39670c7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2d39670c76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2d39670c7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2d39670c7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2d39670c7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2d39670c76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2d39670c7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2d39670c7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2d39670c7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2d39670c76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2d39670c76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2d39670c76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32d39670c76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2cde670648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2cde670648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2cde670648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2cde670648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2cde670648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2cde670648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2d39670c7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2d39670c7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3031b8ec3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3031b8ec3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2"/>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 name="Google Shape;13;p2"/>
          <p:cNvSpPr/>
          <p:nvPr>
            <p:ph idx="3" type="pic"/>
          </p:nvPr>
        </p:nvSpPr>
        <p:spPr>
          <a:xfrm>
            <a:off x="5039775" y="196800"/>
            <a:ext cx="3905400" cy="4749900"/>
          </a:xfrm>
          <a:prstGeom prst="roundRect">
            <a:avLst>
              <a:gd fmla="val 2053" name="adj"/>
            </a:avLst>
          </a:prstGeom>
          <a:noFill/>
          <a:ln>
            <a:noFill/>
          </a:ln>
        </p:spPr>
      </p:sp>
      <p:sp>
        <p:nvSpPr>
          <p:cNvPr id="14" name="Google Shape;14;p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5" name="Google Shape;15;p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r>
              <a:rPr lang="en" sz="700">
                <a:solidFill>
                  <a:schemeClr val="lt2"/>
                </a:solidFill>
                <a:latin typeface="Inter"/>
                <a:ea typeface="Inter"/>
                <a:cs typeface="Inter"/>
                <a:sym typeface="Inter"/>
              </a:rPr>
              <a:t>©</a:t>
            </a:r>
            <a:endParaRPr sz="700">
              <a:solidFill>
                <a:schemeClr val="lt2"/>
              </a:solidFill>
              <a:latin typeface="Inter"/>
              <a:ea typeface="Inter"/>
              <a:cs typeface="Inter"/>
              <a:sym typeface="Inter"/>
            </a:endParaRPr>
          </a:p>
        </p:txBody>
      </p:sp>
      <p:sp>
        <p:nvSpPr>
          <p:cNvPr id="16" name="Google Shape;16;p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97" name="Shape 97"/>
        <p:cNvGrpSpPr/>
        <p:nvPr/>
      </p:nvGrpSpPr>
      <p:grpSpPr>
        <a:xfrm>
          <a:off x="0" y="0"/>
          <a:ext cx="0" cy="0"/>
          <a:chOff x="0" y="0"/>
          <a:chExt cx="0" cy="0"/>
        </a:xfrm>
      </p:grpSpPr>
      <p:sp>
        <p:nvSpPr>
          <p:cNvPr id="98" name="Google Shape;98;p1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99" name="Google Shape;99;p1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00" name="Google Shape;100;p11"/>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1" name="Google Shape;101;p11"/>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102" name="Google Shape;102;p11"/>
          <p:cNvCxnSpPr>
            <a:endCxn id="103"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4" name="Google Shape;104;p11"/>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5" name="Google Shape;105;p11"/>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103" name="Google Shape;103;p11"/>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6" name="Google Shape;106;p11"/>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7" name="Google Shape;107;p11"/>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8" name="Google Shape;108;p11"/>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9" name="Google Shape;109;p11"/>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0" name="Google Shape;110;p11"/>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11" name="Google Shape;111;p11"/>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2" name="Google Shape;112;p11"/>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113" name="Google Shape;113;p11"/>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14" name="Google Shape;114;p11"/>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115" name="Google Shape;115;p1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16" name="Google Shape;116;p1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117" name="Shape 117"/>
        <p:cNvGrpSpPr/>
        <p:nvPr/>
      </p:nvGrpSpPr>
      <p:grpSpPr>
        <a:xfrm>
          <a:off x="0" y="0"/>
          <a:ext cx="0" cy="0"/>
          <a:chOff x="0" y="0"/>
          <a:chExt cx="0" cy="0"/>
        </a:xfrm>
      </p:grpSpPr>
      <p:cxnSp>
        <p:nvCxnSpPr>
          <p:cNvPr id="118" name="Google Shape;118;p12"/>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19" name="Google Shape;119;p12"/>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20" name="Google Shape;120;p12"/>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21" name="Google Shape;121;p12"/>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22" name="Google Shape;122;p1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23" name="Google Shape;123;p12"/>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24" name="Shape 124"/>
        <p:cNvGrpSpPr/>
        <p:nvPr/>
      </p:nvGrpSpPr>
      <p:grpSpPr>
        <a:xfrm>
          <a:off x="0" y="0"/>
          <a:ext cx="0" cy="0"/>
          <a:chOff x="0" y="0"/>
          <a:chExt cx="0" cy="0"/>
        </a:xfrm>
      </p:grpSpPr>
      <p:sp>
        <p:nvSpPr>
          <p:cNvPr id="125" name="Google Shape;125;p13"/>
          <p:cNvSpPr/>
          <p:nvPr>
            <p:ph idx="2" type="pic"/>
          </p:nvPr>
        </p:nvSpPr>
        <p:spPr>
          <a:xfrm>
            <a:off x="213750" y="586950"/>
            <a:ext cx="8701800" cy="2327100"/>
          </a:xfrm>
          <a:prstGeom prst="roundRect">
            <a:avLst>
              <a:gd fmla="val 3913" name="adj"/>
            </a:avLst>
          </a:prstGeom>
          <a:noFill/>
          <a:ln>
            <a:noFill/>
          </a:ln>
        </p:spPr>
      </p:sp>
      <p:sp>
        <p:nvSpPr>
          <p:cNvPr id="126" name="Google Shape;126;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27" name="Google Shape;127;p1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28" name="Google Shape;128;p13"/>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29" name="Google Shape;129;p1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30" name="Google Shape;130;p1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31" name="Shape 131"/>
        <p:cNvGrpSpPr/>
        <p:nvPr/>
      </p:nvGrpSpPr>
      <p:grpSpPr>
        <a:xfrm>
          <a:off x="0" y="0"/>
          <a:ext cx="0" cy="0"/>
          <a:chOff x="0" y="0"/>
          <a:chExt cx="0" cy="0"/>
        </a:xfrm>
      </p:grpSpPr>
      <p:sp>
        <p:nvSpPr>
          <p:cNvPr id="132" name="Google Shape;132;p14"/>
          <p:cNvSpPr/>
          <p:nvPr>
            <p:ph idx="2" type="pic"/>
          </p:nvPr>
        </p:nvSpPr>
        <p:spPr>
          <a:xfrm>
            <a:off x="6445900" y="626975"/>
            <a:ext cx="1932900" cy="2070000"/>
          </a:xfrm>
          <a:prstGeom prst="roundRect">
            <a:avLst>
              <a:gd fmla="val 5387" name="adj"/>
            </a:avLst>
          </a:prstGeom>
          <a:noFill/>
          <a:ln>
            <a:noFill/>
          </a:ln>
        </p:spPr>
      </p:sp>
      <p:sp>
        <p:nvSpPr>
          <p:cNvPr id="133" name="Google Shape;133;p14"/>
          <p:cNvSpPr/>
          <p:nvPr>
            <p:ph idx="3" type="pic"/>
          </p:nvPr>
        </p:nvSpPr>
        <p:spPr>
          <a:xfrm>
            <a:off x="4210025" y="626975"/>
            <a:ext cx="1932900" cy="2070000"/>
          </a:xfrm>
          <a:prstGeom prst="roundRect">
            <a:avLst>
              <a:gd fmla="val 5387" name="adj"/>
            </a:avLst>
          </a:prstGeom>
          <a:noFill/>
          <a:ln>
            <a:noFill/>
          </a:ln>
        </p:spPr>
      </p:sp>
      <p:cxnSp>
        <p:nvCxnSpPr>
          <p:cNvPr id="134" name="Google Shape;134;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5" name="Google Shape;135;p14"/>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36" name="Google Shape;136;p14"/>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7" name="Google Shape;137;p14"/>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8" name="Google Shape;138;p14"/>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9" name="Google Shape;139;p14"/>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40" name="Google Shape;140;p14"/>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41" name="Google Shape;141;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2" name="Google Shape;142;p1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43" name="Google Shape;143;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44" name="Shape 144"/>
        <p:cNvGrpSpPr/>
        <p:nvPr/>
      </p:nvGrpSpPr>
      <p:grpSpPr>
        <a:xfrm>
          <a:off x="0" y="0"/>
          <a:ext cx="0" cy="0"/>
          <a:chOff x="0" y="0"/>
          <a:chExt cx="0" cy="0"/>
        </a:xfrm>
      </p:grpSpPr>
      <p:cxnSp>
        <p:nvCxnSpPr>
          <p:cNvPr id="145" name="Google Shape;145;p15"/>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46" name="Google Shape;146;p15"/>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47" name="Google Shape;147;p15"/>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48" name="Google Shape;148;p15"/>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49" name="Google Shape;149;p15"/>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0" name="Google Shape;150;p15"/>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1" name="Google Shape;151;p15"/>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2" name="Google Shape;152;p15"/>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3" name="Google Shape;153;p15"/>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4" name="Google Shape;154;p15"/>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5" name="Google Shape;155;p15"/>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6" name="Google Shape;156;p15"/>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7" name="Google Shape;157;p15"/>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8" name="Google Shape;158;p15"/>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9" name="Google Shape;159;p15"/>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0" name="Google Shape;160;p1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1" name="Google Shape;161;p15"/>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162" name="Shape 162"/>
        <p:cNvGrpSpPr/>
        <p:nvPr/>
      </p:nvGrpSpPr>
      <p:grpSpPr>
        <a:xfrm>
          <a:off x="0" y="0"/>
          <a:ext cx="0" cy="0"/>
          <a:chOff x="0" y="0"/>
          <a:chExt cx="0" cy="0"/>
        </a:xfrm>
      </p:grpSpPr>
      <p:sp>
        <p:nvSpPr>
          <p:cNvPr id="163" name="Google Shape;16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64" name="Google Shape;164;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65" name="Google Shape;165;p16"/>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166" name="Google Shape;166;p16"/>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67" name="Google Shape;167;p1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8" name="Google Shape;168;p16"/>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9" name="Google Shape;169;p1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170" name="Shape 170"/>
        <p:cNvGrpSpPr/>
        <p:nvPr/>
      </p:nvGrpSpPr>
      <p:grpSpPr>
        <a:xfrm>
          <a:off x="0" y="0"/>
          <a:ext cx="0" cy="0"/>
          <a:chOff x="0" y="0"/>
          <a:chExt cx="0" cy="0"/>
        </a:xfrm>
      </p:grpSpPr>
      <p:sp>
        <p:nvSpPr>
          <p:cNvPr id="171" name="Google Shape;171;p17"/>
          <p:cNvSpPr/>
          <p:nvPr>
            <p:ph idx="2" type="pic"/>
          </p:nvPr>
        </p:nvSpPr>
        <p:spPr>
          <a:xfrm>
            <a:off x="211850" y="203250"/>
            <a:ext cx="4292400" cy="4737000"/>
          </a:xfrm>
          <a:prstGeom prst="roundRect">
            <a:avLst>
              <a:gd fmla="val 3358" name="adj"/>
            </a:avLst>
          </a:prstGeom>
          <a:noFill/>
          <a:ln>
            <a:noFill/>
          </a:ln>
        </p:spPr>
      </p:sp>
      <p:sp>
        <p:nvSpPr>
          <p:cNvPr id="172" name="Google Shape;172;p17"/>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173" name="Shape 173"/>
        <p:cNvGrpSpPr/>
        <p:nvPr/>
      </p:nvGrpSpPr>
      <p:grpSpPr>
        <a:xfrm>
          <a:off x="0" y="0"/>
          <a:ext cx="0" cy="0"/>
          <a:chOff x="0" y="0"/>
          <a:chExt cx="0" cy="0"/>
        </a:xfrm>
      </p:grpSpPr>
      <p:sp>
        <p:nvSpPr>
          <p:cNvPr id="174" name="Google Shape;174;p18"/>
          <p:cNvSpPr/>
          <p:nvPr>
            <p:ph idx="2" type="pic"/>
          </p:nvPr>
        </p:nvSpPr>
        <p:spPr>
          <a:xfrm>
            <a:off x="4014725" y="557375"/>
            <a:ext cx="1374300" cy="1471500"/>
          </a:xfrm>
          <a:prstGeom prst="roundRect">
            <a:avLst>
              <a:gd fmla="val 7582" name="adj"/>
            </a:avLst>
          </a:prstGeom>
          <a:noFill/>
          <a:ln>
            <a:noFill/>
          </a:ln>
        </p:spPr>
      </p:sp>
      <p:sp>
        <p:nvSpPr>
          <p:cNvPr id="175" name="Google Shape;175;p18"/>
          <p:cNvSpPr/>
          <p:nvPr>
            <p:ph idx="3" type="pic"/>
          </p:nvPr>
        </p:nvSpPr>
        <p:spPr>
          <a:xfrm>
            <a:off x="5688575" y="557375"/>
            <a:ext cx="1374300" cy="1471500"/>
          </a:xfrm>
          <a:prstGeom prst="roundRect">
            <a:avLst>
              <a:gd fmla="val 7582" name="adj"/>
            </a:avLst>
          </a:prstGeom>
          <a:noFill/>
          <a:ln>
            <a:noFill/>
          </a:ln>
        </p:spPr>
      </p:sp>
      <p:sp>
        <p:nvSpPr>
          <p:cNvPr id="176" name="Google Shape;176;p18"/>
          <p:cNvSpPr/>
          <p:nvPr>
            <p:ph idx="4" type="pic"/>
          </p:nvPr>
        </p:nvSpPr>
        <p:spPr>
          <a:xfrm>
            <a:off x="7362425" y="557375"/>
            <a:ext cx="1374300" cy="1471500"/>
          </a:xfrm>
          <a:prstGeom prst="roundRect">
            <a:avLst>
              <a:gd fmla="val 7582" name="adj"/>
            </a:avLst>
          </a:prstGeom>
          <a:noFill/>
          <a:ln>
            <a:noFill/>
          </a:ln>
        </p:spPr>
      </p:sp>
      <p:sp>
        <p:nvSpPr>
          <p:cNvPr id="177" name="Google Shape;177;p18"/>
          <p:cNvSpPr/>
          <p:nvPr>
            <p:ph idx="5" type="pic"/>
          </p:nvPr>
        </p:nvSpPr>
        <p:spPr>
          <a:xfrm>
            <a:off x="4014725" y="2644475"/>
            <a:ext cx="1374300" cy="1471500"/>
          </a:xfrm>
          <a:prstGeom prst="roundRect">
            <a:avLst>
              <a:gd fmla="val 7582" name="adj"/>
            </a:avLst>
          </a:prstGeom>
          <a:noFill/>
          <a:ln>
            <a:noFill/>
          </a:ln>
        </p:spPr>
      </p:sp>
      <p:sp>
        <p:nvSpPr>
          <p:cNvPr id="178" name="Google Shape;178;p18"/>
          <p:cNvSpPr/>
          <p:nvPr>
            <p:ph idx="6" type="pic"/>
          </p:nvPr>
        </p:nvSpPr>
        <p:spPr>
          <a:xfrm>
            <a:off x="5688575" y="2644475"/>
            <a:ext cx="1374300" cy="1471500"/>
          </a:xfrm>
          <a:prstGeom prst="roundRect">
            <a:avLst>
              <a:gd fmla="val 7582" name="adj"/>
            </a:avLst>
          </a:prstGeom>
          <a:noFill/>
          <a:ln>
            <a:noFill/>
          </a:ln>
        </p:spPr>
      </p:sp>
      <p:sp>
        <p:nvSpPr>
          <p:cNvPr id="179" name="Google Shape;179;p18"/>
          <p:cNvSpPr/>
          <p:nvPr>
            <p:ph idx="7" type="pic"/>
          </p:nvPr>
        </p:nvSpPr>
        <p:spPr>
          <a:xfrm>
            <a:off x="7362425" y="2644475"/>
            <a:ext cx="1374300" cy="1471500"/>
          </a:xfrm>
          <a:prstGeom prst="roundRect">
            <a:avLst>
              <a:gd fmla="val 7582" name="adj"/>
            </a:avLst>
          </a:prstGeom>
          <a:noFill/>
          <a:ln>
            <a:noFill/>
          </a:ln>
        </p:spPr>
      </p:sp>
      <p:cxnSp>
        <p:nvCxnSpPr>
          <p:cNvPr id="180" name="Google Shape;180;p1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81" name="Google Shape;181;p18"/>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82" name="Google Shape;182;p18"/>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83" name="Google Shape;183;p18"/>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84" name="Google Shape;184;p18"/>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5" name="Google Shape;185;p18"/>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6" name="Google Shape;186;p18"/>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7" name="Google Shape;187;p18"/>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8" name="Google Shape;188;p18"/>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9" name="Google Shape;189;p18"/>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90" name="Google Shape;190;p1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91" name="Google Shape;191;p1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92" name="Google Shape;192;p1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193" name="Shape 193"/>
        <p:cNvGrpSpPr/>
        <p:nvPr/>
      </p:nvGrpSpPr>
      <p:grpSpPr>
        <a:xfrm>
          <a:off x="0" y="0"/>
          <a:ext cx="0" cy="0"/>
          <a:chOff x="0" y="0"/>
          <a:chExt cx="0" cy="0"/>
        </a:xfrm>
      </p:grpSpPr>
      <p:sp>
        <p:nvSpPr>
          <p:cNvPr id="194" name="Google Shape;194;p19"/>
          <p:cNvSpPr/>
          <p:nvPr>
            <p:ph idx="2" type="pic"/>
          </p:nvPr>
        </p:nvSpPr>
        <p:spPr>
          <a:xfrm>
            <a:off x="228625" y="592625"/>
            <a:ext cx="2205000" cy="1215600"/>
          </a:xfrm>
          <a:prstGeom prst="roundRect">
            <a:avLst>
              <a:gd fmla="val 3655" name="adj"/>
            </a:avLst>
          </a:prstGeom>
          <a:noFill/>
          <a:ln>
            <a:noFill/>
          </a:ln>
        </p:spPr>
      </p:sp>
      <p:sp>
        <p:nvSpPr>
          <p:cNvPr id="195" name="Google Shape;195;p19"/>
          <p:cNvSpPr/>
          <p:nvPr>
            <p:ph idx="3" type="pic"/>
          </p:nvPr>
        </p:nvSpPr>
        <p:spPr>
          <a:xfrm>
            <a:off x="3931925" y="592625"/>
            <a:ext cx="2205000" cy="1215600"/>
          </a:xfrm>
          <a:prstGeom prst="roundRect">
            <a:avLst>
              <a:gd fmla="val 3655" name="adj"/>
            </a:avLst>
          </a:prstGeom>
          <a:noFill/>
          <a:ln>
            <a:noFill/>
          </a:ln>
        </p:spPr>
      </p:sp>
      <p:sp>
        <p:nvSpPr>
          <p:cNvPr id="196" name="Google Shape;196;p19"/>
          <p:cNvSpPr/>
          <p:nvPr>
            <p:ph idx="4" type="pic"/>
          </p:nvPr>
        </p:nvSpPr>
        <p:spPr>
          <a:xfrm>
            <a:off x="7635600" y="592625"/>
            <a:ext cx="1135200" cy="1215600"/>
          </a:xfrm>
          <a:prstGeom prst="roundRect">
            <a:avLst>
              <a:gd fmla="val 3655" name="adj"/>
            </a:avLst>
          </a:prstGeom>
          <a:noFill/>
          <a:ln>
            <a:noFill/>
          </a:ln>
        </p:spPr>
      </p:sp>
      <p:sp>
        <p:nvSpPr>
          <p:cNvPr id="197" name="Google Shape;197;p19"/>
          <p:cNvSpPr/>
          <p:nvPr>
            <p:ph idx="5" type="pic"/>
          </p:nvPr>
        </p:nvSpPr>
        <p:spPr>
          <a:xfrm>
            <a:off x="2575300" y="593225"/>
            <a:ext cx="1215000" cy="1215000"/>
          </a:xfrm>
          <a:prstGeom prst="ellipse">
            <a:avLst/>
          </a:prstGeom>
          <a:noFill/>
          <a:ln>
            <a:noFill/>
          </a:ln>
        </p:spPr>
      </p:sp>
      <p:sp>
        <p:nvSpPr>
          <p:cNvPr id="198" name="Google Shape;198;p19"/>
          <p:cNvSpPr/>
          <p:nvPr>
            <p:ph idx="6" type="pic"/>
          </p:nvPr>
        </p:nvSpPr>
        <p:spPr>
          <a:xfrm>
            <a:off x="6278800" y="593225"/>
            <a:ext cx="1215000" cy="1215000"/>
          </a:xfrm>
          <a:prstGeom prst="ellipse">
            <a:avLst/>
          </a:prstGeom>
          <a:noFill/>
          <a:ln>
            <a:noFill/>
          </a:ln>
        </p:spPr>
      </p:sp>
      <p:sp>
        <p:nvSpPr>
          <p:cNvPr id="199" name="Google Shape;199;p19"/>
          <p:cNvSpPr/>
          <p:nvPr>
            <p:ph idx="7" type="pic"/>
          </p:nvPr>
        </p:nvSpPr>
        <p:spPr>
          <a:xfrm>
            <a:off x="228613" y="1964250"/>
            <a:ext cx="1215000" cy="1215000"/>
          </a:xfrm>
          <a:prstGeom prst="ellipse">
            <a:avLst/>
          </a:prstGeom>
          <a:noFill/>
          <a:ln>
            <a:noFill/>
          </a:ln>
        </p:spPr>
      </p:sp>
      <p:sp>
        <p:nvSpPr>
          <p:cNvPr id="200" name="Google Shape;200;p19"/>
          <p:cNvSpPr/>
          <p:nvPr>
            <p:ph idx="8" type="pic"/>
          </p:nvPr>
        </p:nvSpPr>
        <p:spPr>
          <a:xfrm>
            <a:off x="1545425" y="1963950"/>
            <a:ext cx="2205000" cy="1215600"/>
          </a:xfrm>
          <a:prstGeom prst="roundRect">
            <a:avLst>
              <a:gd fmla="val 3655" name="adj"/>
            </a:avLst>
          </a:prstGeom>
          <a:noFill/>
          <a:ln>
            <a:noFill/>
          </a:ln>
        </p:spPr>
      </p:sp>
      <p:sp>
        <p:nvSpPr>
          <p:cNvPr id="201" name="Google Shape;201;p19"/>
          <p:cNvSpPr/>
          <p:nvPr>
            <p:ph idx="9" type="pic"/>
          </p:nvPr>
        </p:nvSpPr>
        <p:spPr>
          <a:xfrm>
            <a:off x="3932063" y="1963950"/>
            <a:ext cx="1135200" cy="1215600"/>
          </a:xfrm>
          <a:prstGeom prst="roundRect">
            <a:avLst>
              <a:gd fmla="val 3655" name="adj"/>
            </a:avLst>
          </a:prstGeom>
          <a:noFill/>
          <a:ln>
            <a:noFill/>
          </a:ln>
        </p:spPr>
      </p:sp>
      <p:sp>
        <p:nvSpPr>
          <p:cNvPr id="202" name="Google Shape;202;p19"/>
          <p:cNvSpPr/>
          <p:nvPr>
            <p:ph idx="13" type="pic"/>
          </p:nvPr>
        </p:nvSpPr>
        <p:spPr>
          <a:xfrm>
            <a:off x="5248888" y="1963950"/>
            <a:ext cx="2205000" cy="1215600"/>
          </a:xfrm>
          <a:prstGeom prst="roundRect">
            <a:avLst>
              <a:gd fmla="val 3655" name="adj"/>
            </a:avLst>
          </a:prstGeom>
          <a:noFill/>
          <a:ln>
            <a:noFill/>
          </a:ln>
        </p:spPr>
      </p:sp>
      <p:sp>
        <p:nvSpPr>
          <p:cNvPr id="203" name="Google Shape;203;p19"/>
          <p:cNvSpPr/>
          <p:nvPr>
            <p:ph idx="14" type="pic"/>
          </p:nvPr>
        </p:nvSpPr>
        <p:spPr>
          <a:xfrm>
            <a:off x="7555713" y="1964250"/>
            <a:ext cx="1215000" cy="1215000"/>
          </a:xfrm>
          <a:prstGeom prst="ellipse">
            <a:avLst/>
          </a:prstGeom>
          <a:noFill/>
          <a:ln>
            <a:noFill/>
          </a:ln>
        </p:spPr>
      </p:sp>
      <p:sp>
        <p:nvSpPr>
          <p:cNvPr id="204" name="Google Shape;204;p19"/>
          <p:cNvSpPr/>
          <p:nvPr>
            <p:ph idx="15" type="pic"/>
          </p:nvPr>
        </p:nvSpPr>
        <p:spPr>
          <a:xfrm>
            <a:off x="228625" y="3335275"/>
            <a:ext cx="2205000" cy="1215600"/>
          </a:xfrm>
          <a:prstGeom prst="roundRect">
            <a:avLst>
              <a:gd fmla="val 3655" name="adj"/>
            </a:avLst>
          </a:prstGeom>
          <a:noFill/>
          <a:ln>
            <a:noFill/>
          </a:ln>
        </p:spPr>
      </p:sp>
      <p:sp>
        <p:nvSpPr>
          <p:cNvPr id="205" name="Google Shape;205;p19"/>
          <p:cNvSpPr/>
          <p:nvPr>
            <p:ph idx="16" type="pic"/>
          </p:nvPr>
        </p:nvSpPr>
        <p:spPr>
          <a:xfrm>
            <a:off x="3931925" y="3335275"/>
            <a:ext cx="2205000" cy="1215600"/>
          </a:xfrm>
          <a:prstGeom prst="roundRect">
            <a:avLst>
              <a:gd fmla="val 3655" name="adj"/>
            </a:avLst>
          </a:prstGeom>
          <a:noFill/>
          <a:ln>
            <a:noFill/>
          </a:ln>
        </p:spPr>
      </p:sp>
      <p:sp>
        <p:nvSpPr>
          <p:cNvPr id="206" name="Google Shape;206;p19"/>
          <p:cNvSpPr/>
          <p:nvPr>
            <p:ph idx="17" type="pic"/>
          </p:nvPr>
        </p:nvSpPr>
        <p:spPr>
          <a:xfrm>
            <a:off x="7635600" y="3335275"/>
            <a:ext cx="1135200" cy="1215600"/>
          </a:xfrm>
          <a:prstGeom prst="roundRect">
            <a:avLst>
              <a:gd fmla="val 3655" name="adj"/>
            </a:avLst>
          </a:prstGeom>
          <a:noFill/>
          <a:ln>
            <a:noFill/>
          </a:ln>
        </p:spPr>
      </p:sp>
      <p:sp>
        <p:nvSpPr>
          <p:cNvPr id="207" name="Google Shape;207;p19"/>
          <p:cNvSpPr/>
          <p:nvPr>
            <p:ph idx="18" type="pic"/>
          </p:nvPr>
        </p:nvSpPr>
        <p:spPr>
          <a:xfrm>
            <a:off x="2575300" y="3335875"/>
            <a:ext cx="1215000" cy="1215000"/>
          </a:xfrm>
          <a:prstGeom prst="ellipse">
            <a:avLst/>
          </a:prstGeom>
          <a:noFill/>
          <a:ln>
            <a:noFill/>
          </a:ln>
        </p:spPr>
      </p:sp>
      <p:sp>
        <p:nvSpPr>
          <p:cNvPr id="208" name="Google Shape;208;p19"/>
          <p:cNvSpPr/>
          <p:nvPr>
            <p:ph idx="19" type="pic"/>
          </p:nvPr>
        </p:nvSpPr>
        <p:spPr>
          <a:xfrm>
            <a:off x="6278800" y="3335875"/>
            <a:ext cx="1215000" cy="1215000"/>
          </a:xfrm>
          <a:prstGeom prst="ellipse">
            <a:avLst/>
          </a:prstGeom>
          <a:noFill/>
          <a:ln>
            <a:noFill/>
          </a:ln>
        </p:spPr>
      </p:sp>
      <p:sp>
        <p:nvSpPr>
          <p:cNvPr id="209" name="Google Shape;209;p19"/>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10" name="Google Shape;210;p1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11" name="Google Shape;211;p1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12" name="Google Shape;212;p1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13" name="Shape 213"/>
        <p:cNvGrpSpPr/>
        <p:nvPr/>
      </p:nvGrpSpPr>
      <p:grpSpPr>
        <a:xfrm>
          <a:off x="0" y="0"/>
          <a:ext cx="0" cy="0"/>
          <a:chOff x="0" y="0"/>
          <a:chExt cx="0" cy="0"/>
        </a:xfrm>
      </p:grpSpPr>
      <p:sp>
        <p:nvSpPr>
          <p:cNvPr id="214" name="Google Shape;214;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15" name="Google Shape;215;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16" name="Google Shape;21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0" name="Google Shape;20;p3"/>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21" name="Google Shape;21;p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2" name="Google Shape;22;p3"/>
          <p:cNvSpPr/>
          <p:nvPr>
            <p:ph idx="3" type="pic"/>
          </p:nvPr>
        </p:nvSpPr>
        <p:spPr>
          <a:xfrm>
            <a:off x="5039775" y="196800"/>
            <a:ext cx="3905400" cy="4749900"/>
          </a:xfrm>
          <a:prstGeom prst="roundRect">
            <a:avLst>
              <a:gd fmla="val 2053" name="adj"/>
            </a:avLst>
          </a:prstGeom>
          <a:noFill/>
          <a:ln>
            <a:noFill/>
          </a:ln>
        </p:spPr>
      </p:sp>
      <p:sp>
        <p:nvSpPr>
          <p:cNvPr id="23" name="Google Shape;23;p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 name="Google Shape;24;p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25" name="Google Shape;25;p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17" name="Shape 217"/>
        <p:cNvGrpSpPr/>
        <p:nvPr/>
      </p:nvGrpSpPr>
      <p:grpSpPr>
        <a:xfrm>
          <a:off x="0" y="0"/>
          <a:ext cx="0" cy="0"/>
          <a:chOff x="0" y="0"/>
          <a:chExt cx="0" cy="0"/>
        </a:xfrm>
      </p:grpSpPr>
      <p:sp>
        <p:nvSpPr>
          <p:cNvPr id="218" name="Google Shape;218;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9" name="Google Shape;21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20" name="Shape 220"/>
        <p:cNvGrpSpPr/>
        <p:nvPr/>
      </p:nvGrpSpPr>
      <p:grpSpPr>
        <a:xfrm>
          <a:off x="0" y="0"/>
          <a:ext cx="0" cy="0"/>
          <a:chOff x="0" y="0"/>
          <a:chExt cx="0" cy="0"/>
        </a:xfrm>
      </p:grpSpPr>
      <p:sp>
        <p:nvSpPr>
          <p:cNvPr id="221" name="Google Shape;2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2" name="Google Shape;22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3" name="Google Shape;22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24" name="Shape 224"/>
        <p:cNvGrpSpPr/>
        <p:nvPr/>
      </p:nvGrpSpPr>
      <p:grpSpPr>
        <a:xfrm>
          <a:off x="0" y="0"/>
          <a:ext cx="0" cy="0"/>
          <a:chOff x="0" y="0"/>
          <a:chExt cx="0" cy="0"/>
        </a:xfrm>
      </p:grpSpPr>
      <p:sp>
        <p:nvSpPr>
          <p:cNvPr id="225" name="Google Shape;22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6" name="Google Shape;226;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7" name="Google Shape;227;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8" name="Google Shape;22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29" name="Shape 229"/>
        <p:cNvGrpSpPr/>
        <p:nvPr/>
      </p:nvGrpSpPr>
      <p:grpSpPr>
        <a:xfrm>
          <a:off x="0" y="0"/>
          <a:ext cx="0" cy="0"/>
          <a:chOff x="0" y="0"/>
          <a:chExt cx="0" cy="0"/>
        </a:xfrm>
      </p:grpSpPr>
      <p:sp>
        <p:nvSpPr>
          <p:cNvPr id="230" name="Google Shape;2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1" name="Google Shape;23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32" name="Shape 232"/>
        <p:cNvGrpSpPr/>
        <p:nvPr/>
      </p:nvGrpSpPr>
      <p:grpSpPr>
        <a:xfrm>
          <a:off x="0" y="0"/>
          <a:ext cx="0" cy="0"/>
          <a:chOff x="0" y="0"/>
          <a:chExt cx="0" cy="0"/>
        </a:xfrm>
      </p:grpSpPr>
      <p:sp>
        <p:nvSpPr>
          <p:cNvPr id="233" name="Google Shape;233;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4" name="Google Shape;234;p2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5" name="Google Shape;23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36" name="Shape 236"/>
        <p:cNvGrpSpPr/>
        <p:nvPr/>
      </p:nvGrpSpPr>
      <p:grpSpPr>
        <a:xfrm>
          <a:off x="0" y="0"/>
          <a:ext cx="0" cy="0"/>
          <a:chOff x="0" y="0"/>
          <a:chExt cx="0" cy="0"/>
        </a:xfrm>
      </p:grpSpPr>
      <p:sp>
        <p:nvSpPr>
          <p:cNvPr id="237" name="Google Shape;237;p2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38" name="Google Shape;23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39" name="Shape 239"/>
        <p:cNvGrpSpPr/>
        <p:nvPr/>
      </p:nvGrpSpPr>
      <p:grpSpPr>
        <a:xfrm>
          <a:off x="0" y="0"/>
          <a:ext cx="0" cy="0"/>
          <a:chOff x="0" y="0"/>
          <a:chExt cx="0" cy="0"/>
        </a:xfrm>
      </p:grpSpPr>
      <p:sp>
        <p:nvSpPr>
          <p:cNvPr id="240" name="Google Shape;240;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42" name="Google Shape;242;p2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43" name="Google Shape;243;p2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4" name="Google Shape;24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45" name="Shape 245"/>
        <p:cNvGrpSpPr/>
        <p:nvPr/>
      </p:nvGrpSpPr>
      <p:grpSpPr>
        <a:xfrm>
          <a:off x="0" y="0"/>
          <a:ext cx="0" cy="0"/>
          <a:chOff x="0" y="0"/>
          <a:chExt cx="0" cy="0"/>
        </a:xfrm>
      </p:grpSpPr>
      <p:sp>
        <p:nvSpPr>
          <p:cNvPr id="246" name="Google Shape;246;p2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247" name="Google Shape;2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48" name="Shape 248"/>
        <p:cNvGrpSpPr/>
        <p:nvPr/>
      </p:nvGrpSpPr>
      <p:grpSpPr>
        <a:xfrm>
          <a:off x="0" y="0"/>
          <a:ext cx="0" cy="0"/>
          <a:chOff x="0" y="0"/>
          <a:chExt cx="0" cy="0"/>
        </a:xfrm>
      </p:grpSpPr>
      <p:sp>
        <p:nvSpPr>
          <p:cNvPr id="249" name="Google Shape;249;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0" name="Google Shape;250;p2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251" name="Google Shape;25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52" name="Shape 252"/>
        <p:cNvGrpSpPr/>
        <p:nvPr/>
      </p:nvGrpSpPr>
      <p:grpSpPr>
        <a:xfrm>
          <a:off x="0" y="0"/>
          <a:ext cx="0" cy="0"/>
          <a:chOff x="0" y="0"/>
          <a:chExt cx="0" cy="0"/>
        </a:xfrm>
      </p:grpSpPr>
      <p:sp>
        <p:nvSpPr>
          <p:cNvPr id="253" name="Google Shape;25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26" name="Shape 26"/>
        <p:cNvGrpSpPr/>
        <p:nvPr/>
      </p:nvGrpSpPr>
      <p:grpSpPr>
        <a:xfrm>
          <a:off x="0" y="0"/>
          <a:ext cx="0" cy="0"/>
          <a:chOff x="0" y="0"/>
          <a:chExt cx="0" cy="0"/>
        </a:xfrm>
      </p:grpSpPr>
      <p:sp>
        <p:nvSpPr>
          <p:cNvPr id="27" name="Google Shape;27;p4"/>
          <p:cNvSpPr/>
          <p:nvPr>
            <p:ph idx="2" type="pic"/>
          </p:nvPr>
        </p:nvSpPr>
        <p:spPr>
          <a:xfrm>
            <a:off x="5039775" y="203250"/>
            <a:ext cx="3905400" cy="2298600"/>
          </a:xfrm>
          <a:prstGeom prst="roundRect">
            <a:avLst>
              <a:gd fmla="val 2053" name="adj"/>
            </a:avLst>
          </a:prstGeom>
          <a:noFill/>
          <a:ln>
            <a:noFill/>
          </a:ln>
        </p:spPr>
      </p:sp>
      <p:cxnSp>
        <p:nvCxnSpPr>
          <p:cNvPr id="28" name="Google Shape;28;p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9" name="Google Shape;29;p4"/>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30" name="Google Shape;30;p4"/>
          <p:cNvSpPr/>
          <p:nvPr>
            <p:ph idx="3" type="pic"/>
          </p:nvPr>
        </p:nvSpPr>
        <p:spPr>
          <a:xfrm>
            <a:off x="5039775" y="2624675"/>
            <a:ext cx="3905400" cy="2298600"/>
          </a:xfrm>
          <a:prstGeom prst="roundRect">
            <a:avLst>
              <a:gd fmla="val 2053" name="adj"/>
            </a:avLst>
          </a:prstGeom>
          <a:noFill/>
          <a:ln>
            <a:noFill/>
          </a:ln>
        </p:spPr>
      </p:sp>
      <p:sp>
        <p:nvSpPr>
          <p:cNvPr id="31" name="Google Shape;31;p4"/>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32" name="Google Shape;32;p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3" name="Google Shape;33;p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34" name="Google Shape;34;p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54" name="Shape 254"/>
        <p:cNvGrpSpPr/>
        <p:nvPr/>
      </p:nvGrpSpPr>
      <p:grpSpPr>
        <a:xfrm>
          <a:off x="0" y="0"/>
          <a:ext cx="0" cy="0"/>
          <a:chOff x="0" y="0"/>
          <a:chExt cx="0" cy="0"/>
        </a:xfrm>
      </p:grpSpPr>
      <p:sp>
        <p:nvSpPr>
          <p:cNvPr id="255" name="Google Shape;255;p3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56" name="Google Shape;25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8" name="Google Shape;258;p3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9" name="Google Shape;259;p3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0" name="Google Shape;260;p3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1" name="Google Shape;261;p3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2" name="Google Shape;262;p3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63" name="Shape 263"/>
        <p:cNvGrpSpPr/>
        <p:nvPr/>
      </p:nvGrpSpPr>
      <p:grpSpPr>
        <a:xfrm>
          <a:off x="0" y="0"/>
          <a:ext cx="0" cy="0"/>
          <a:chOff x="0" y="0"/>
          <a:chExt cx="0" cy="0"/>
        </a:xfrm>
      </p:grpSpPr>
      <p:sp>
        <p:nvSpPr>
          <p:cNvPr id="264" name="Google Shape;26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5" name="Google Shape;265;p32"/>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6" name="Google Shape;266;p32"/>
          <p:cNvSpPr/>
          <p:nvPr>
            <p:ph idx="2" type="pic"/>
          </p:nvPr>
        </p:nvSpPr>
        <p:spPr>
          <a:xfrm>
            <a:off x="4992024" y="1152775"/>
            <a:ext cx="3840300" cy="3416400"/>
          </a:xfrm>
          <a:prstGeom prst="rect">
            <a:avLst/>
          </a:prstGeom>
          <a:noFill/>
          <a:ln>
            <a:noFill/>
          </a:ln>
        </p:spPr>
      </p:sp>
      <p:sp>
        <p:nvSpPr>
          <p:cNvPr id="267" name="Google Shape;26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268" name="Shape 268"/>
        <p:cNvGrpSpPr/>
        <p:nvPr/>
      </p:nvGrpSpPr>
      <p:grpSpPr>
        <a:xfrm>
          <a:off x="0" y="0"/>
          <a:ext cx="0" cy="0"/>
          <a:chOff x="0" y="0"/>
          <a:chExt cx="0" cy="0"/>
        </a:xfrm>
      </p:grpSpPr>
      <p:sp>
        <p:nvSpPr>
          <p:cNvPr id="269" name="Google Shape;26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71" name="Google Shape;271;p33"/>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2" name="Google Shape;272;p3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3" name="Google Shape;273;p3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4" name="Google Shape;274;p3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75" name="Shape 275"/>
        <p:cNvGrpSpPr/>
        <p:nvPr/>
      </p:nvGrpSpPr>
      <p:grpSpPr>
        <a:xfrm>
          <a:off x="0" y="0"/>
          <a:ext cx="0" cy="0"/>
          <a:chOff x="0" y="0"/>
          <a:chExt cx="0" cy="0"/>
        </a:xfrm>
      </p:grpSpPr>
      <p:sp>
        <p:nvSpPr>
          <p:cNvPr id="276" name="Google Shape;27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34"/>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8" name="Google Shape;278;p3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9" name="Google Shape;279;p34"/>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0" name="Google Shape;280;p3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81" name="Google Shape;281;p3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34"/>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34"/>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84" name="Shape 284"/>
        <p:cNvGrpSpPr/>
        <p:nvPr/>
      </p:nvGrpSpPr>
      <p:grpSpPr>
        <a:xfrm>
          <a:off x="0" y="0"/>
          <a:ext cx="0" cy="0"/>
          <a:chOff x="0" y="0"/>
          <a:chExt cx="0" cy="0"/>
        </a:xfrm>
      </p:grpSpPr>
      <p:sp>
        <p:nvSpPr>
          <p:cNvPr id="285" name="Google Shape;28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35"/>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7" name="Google Shape;287;p3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8" name="Google Shape;288;p3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9" name="Google Shape;289;p3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0" name="Google Shape;290;p3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1" name="Google Shape;291;p3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2" name="Google Shape;292;p3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3" name="Google Shape;293;p3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4" name="Google Shape;294;p3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95" name="Shape 295"/>
        <p:cNvGrpSpPr/>
        <p:nvPr/>
      </p:nvGrpSpPr>
      <p:grpSpPr>
        <a:xfrm>
          <a:off x="0" y="0"/>
          <a:ext cx="0" cy="0"/>
          <a:chOff x="0" y="0"/>
          <a:chExt cx="0" cy="0"/>
        </a:xfrm>
      </p:grpSpPr>
      <p:sp>
        <p:nvSpPr>
          <p:cNvPr id="296" name="Google Shape;29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97" name="Google Shape;29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99" name="Shape 299"/>
        <p:cNvGrpSpPr/>
        <p:nvPr/>
      </p:nvGrpSpPr>
      <p:grpSpPr>
        <a:xfrm>
          <a:off x="0" y="0"/>
          <a:ext cx="0" cy="0"/>
          <a:chOff x="0" y="0"/>
          <a:chExt cx="0" cy="0"/>
        </a:xfrm>
      </p:grpSpPr>
      <p:sp>
        <p:nvSpPr>
          <p:cNvPr id="300" name="Google Shape;300;p37"/>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1" name="Google Shape;301;p37"/>
          <p:cNvSpPr/>
          <p:nvPr>
            <p:ph idx="2" type="pic"/>
          </p:nvPr>
        </p:nvSpPr>
        <p:spPr>
          <a:xfrm>
            <a:off x="4804825" y="1133300"/>
            <a:ext cx="4027500" cy="2392800"/>
          </a:xfrm>
          <a:prstGeom prst="rect">
            <a:avLst/>
          </a:prstGeom>
          <a:noFill/>
          <a:ln>
            <a:noFill/>
          </a:ln>
        </p:spPr>
      </p:sp>
      <p:sp>
        <p:nvSpPr>
          <p:cNvPr id="302" name="Google Shape;302;p37"/>
          <p:cNvSpPr/>
          <p:nvPr>
            <p:ph idx="3" type="pic"/>
          </p:nvPr>
        </p:nvSpPr>
        <p:spPr>
          <a:xfrm>
            <a:off x="311725" y="1133300"/>
            <a:ext cx="4027500" cy="2392800"/>
          </a:xfrm>
          <a:prstGeom prst="rect">
            <a:avLst/>
          </a:prstGeom>
          <a:noFill/>
          <a:ln>
            <a:noFill/>
          </a:ln>
        </p:spPr>
      </p:sp>
      <p:sp>
        <p:nvSpPr>
          <p:cNvPr id="303" name="Google Shape;303;p3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4" name="Google Shape;30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5" name="Google Shape;30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6" name="Google Shape;306;p3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07" name="Google Shape;307;p3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08" name="Shape 308"/>
        <p:cNvGrpSpPr/>
        <p:nvPr/>
      </p:nvGrpSpPr>
      <p:grpSpPr>
        <a:xfrm>
          <a:off x="0" y="0"/>
          <a:ext cx="0" cy="0"/>
          <a:chOff x="0" y="0"/>
          <a:chExt cx="0" cy="0"/>
        </a:xfrm>
      </p:grpSpPr>
      <p:sp>
        <p:nvSpPr>
          <p:cNvPr id="309" name="Google Shape;309;p38"/>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0" name="Google Shape;310;p38"/>
          <p:cNvSpPr/>
          <p:nvPr>
            <p:ph idx="2" type="pic"/>
          </p:nvPr>
        </p:nvSpPr>
        <p:spPr>
          <a:xfrm>
            <a:off x="6205225" y="1128325"/>
            <a:ext cx="2627100" cy="2273100"/>
          </a:xfrm>
          <a:prstGeom prst="rect">
            <a:avLst/>
          </a:prstGeom>
          <a:noFill/>
          <a:ln>
            <a:noFill/>
          </a:ln>
        </p:spPr>
      </p:sp>
      <p:sp>
        <p:nvSpPr>
          <p:cNvPr id="311" name="Google Shape;311;p38"/>
          <p:cNvSpPr/>
          <p:nvPr>
            <p:ph idx="3" type="pic"/>
          </p:nvPr>
        </p:nvSpPr>
        <p:spPr>
          <a:xfrm>
            <a:off x="311725" y="1128325"/>
            <a:ext cx="2627100" cy="2273100"/>
          </a:xfrm>
          <a:prstGeom prst="rect">
            <a:avLst/>
          </a:prstGeom>
          <a:noFill/>
          <a:ln>
            <a:noFill/>
          </a:ln>
        </p:spPr>
      </p:sp>
      <p:sp>
        <p:nvSpPr>
          <p:cNvPr id="312" name="Google Shape;312;p3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3" name="Google Shape;313;p38"/>
          <p:cNvSpPr/>
          <p:nvPr>
            <p:ph idx="5" type="pic"/>
          </p:nvPr>
        </p:nvSpPr>
        <p:spPr>
          <a:xfrm>
            <a:off x="3255250" y="1128325"/>
            <a:ext cx="2627100" cy="2273100"/>
          </a:xfrm>
          <a:prstGeom prst="rect">
            <a:avLst/>
          </a:prstGeom>
          <a:noFill/>
          <a:ln>
            <a:noFill/>
          </a:ln>
        </p:spPr>
      </p:sp>
      <p:sp>
        <p:nvSpPr>
          <p:cNvPr id="314" name="Google Shape;314;p3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5" name="Google Shape;31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17" name="Google Shape;317;p3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8" name="Google Shape;318;p3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9" name="Google Shape;319;p3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20" name="Shape 320"/>
        <p:cNvGrpSpPr/>
        <p:nvPr/>
      </p:nvGrpSpPr>
      <p:grpSpPr>
        <a:xfrm>
          <a:off x="0" y="0"/>
          <a:ext cx="0" cy="0"/>
          <a:chOff x="0" y="0"/>
          <a:chExt cx="0" cy="0"/>
        </a:xfrm>
      </p:grpSpPr>
      <p:sp>
        <p:nvSpPr>
          <p:cNvPr id="321" name="Google Shape;321;p39"/>
          <p:cNvSpPr/>
          <p:nvPr>
            <p:ph idx="2" type="pic"/>
          </p:nvPr>
        </p:nvSpPr>
        <p:spPr>
          <a:xfrm>
            <a:off x="311700" y="445025"/>
            <a:ext cx="8520600" cy="4218300"/>
          </a:xfrm>
          <a:prstGeom prst="rect">
            <a:avLst/>
          </a:prstGeom>
          <a:noFill/>
          <a:ln>
            <a:noFill/>
          </a:ln>
        </p:spPr>
      </p:sp>
      <p:sp>
        <p:nvSpPr>
          <p:cNvPr id="322" name="Google Shape;32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23" name="Shape 323"/>
        <p:cNvGrpSpPr/>
        <p:nvPr/>
      </p:nvGrpSpPr>
      <p:grpSpPr>
        <a:xfrm>
          <a:off x="0" y="0"/>
          <a:ext cx="0" cy="0"/>
          <a:chOff x="0" y="0"/>
          <a:chExt cx="0" cy="0"/>
        </a:xfrm>
      </p:grpSpPr>
      <p:sp>
        <p:nvSpPr>
          <p:cNvPr id="324" name="Google Shape;32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5" name="Google Shape;325;p40"/>
          <p:cNvSpPr/>
          <p:nvPr>
            <p:ph idx="2" type="pic"/>
          </p:nvPr>
        </p:nvSpPr>
        <p:spPr>
          <a:xfrm>
            <a:off x="3389600" y="118913"/>
            <a:ext cx="1643700" cy="1535100"/>
          </a:xfrm>
          <a:prstGeom prst="rect">
            <a:avLst/>
          </a:prstGeom>
          <a:noFill/>
          <a:ln>
            <a:noFill/>
          </a:ln>
        </p:spPr>
      </p:sp>
      <p:sp>
        <p:nvSpPr>
          <p:cNvPr id="326" name="Google Shape;326;p40"/>
          <p:cNvSpPr/>
          <p:nvPr>
            <p:ph idx="3" type="pic"/>
          </p:nvPr>
        </p:nvSpPr>
        <p:spPr>
          <a:xfrm>
            <a:off x="5195935" y="118913"/>
            <a:ext cx="1643700" cy="1535100"/>
          </a:xfrm>
          <a:prstGeom prst="rect">
            <a:avLst/>
          </a:prstGeom>
          <a:noFill/>
          <a:ln>
            <a:noFill/>
          </a:ln>
        </p:spPr>
      </p:sp>
      <p:sp>
        <p:nvSpPr>
          <p:cNvPr id="327" name="Google Shape;327;p40"/>
          <p:cNvSpPr/>
          <p:nvPr>
            <p:ph idx="4" type="pic"/>
          </p:nvPr>
        </p:nvSpPr>
        <p:spPr>
          <a:xfrm>
            <a:off x="7002270" y="118913"/>
            <a:ext cx="1643700" cy="1535100"/>
          </a:xfrm>
          <a:prstGeom prst="rect">
            <a:avLst/>
          </a:prstGeom>
          <a:noFill/>
          <a:ln>
            <a:noFill/>
          </a:ln>
        </p:spPr>
      </p:sp>
      <p:sp>
        <p:nvSpPr>
          <p:cNvPr id="328" name="Google Shape;328;p40"/>
          <p:cNvSpPr/>
          <p:nvPr>
            <p:ph idx="5" type="pic"/>
          </p:nvPr>
        </p:nvSpPr>
        <p:spPr>
          <a:xfrm>
            <a:off x="3389588" y="1804212"/>
            <a:ext cx="1643700" cy="1535100"/>
          </a:xfrm>
          <a:prstGeom prst="rect">
            <a:avLst/>
          </a:prstGeom>
          <a:noFill/>
          <a:ln>
            <a:noFill/>
          </a:ln>
        </p:spPr>
      </p:sp>
      <p:sp>
        <p:nvSpPr>
          <p:cNvPr id="329" name="Google Shape;329;p40"/>
          <p:cNvSpPr/>
          <p:nvPr>
            <p:ph idx="6" type="pic"/>
          </p:nvPr>
        </p:nvSpPr>
        <p:spPr>
          <a:xfrm>
            <a:off x="5195922" y="1804212"/>
            <a:ext cx="1643700" cy="1535100"/>
          </a:xfrm>
          <a:prstGeom prst="rect">
            <a:avLst/>
          </a:prstGeom>
          <a:noFill/>
          <a:ln>
            <a:noFill/>
          </a:ln>
        </p:spPr>
      </p:sp>
      <p:sp>
        <p:nvSpPr>
          <p:cNvPr id="330" name="Google Shape;330;p40"/>
          <p:cNvSpPr/>
          <p:nvPr>
            <p:ph idx="7" type="pic"/>
          </p:nvPr>
        </p:nvSpPr>
        <p:spPr>
          <a:xfrm>
            <a:off x="7002257" y="1804212"/>
            <a:ext cx="1643700" cy="1535100"/>
          </a:xfrm>
          <a:prstGeom prst="rect">
            <a:avLst/>
          </a:prstGeom>
          <a:noFill/>
          <a:ln>
            <a:noFill/>
          </a:ln>
        </p:spPr>
      </p:sp>
      <p:sp>
        <p:nvSpPr>
          <p:cNvPr id="331" name="Google Shape;331;p4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32" name="Google Shape;332;p40"/>
          <p:cNvSpPr/>
          <p:nvPr>
            <p:ph idx="8" type="pic"/>
          </p:nvPr>
        </p:nvSpPr>
        <p:spPr>
          <a:xfrm>
            <a:off x="3389588" y="3489487"/>
            <a:ext cx="1643700" cy="1535100"/>
          </a:xfrm>
          <a:prstGeom prst="rect">
            <a:avLst/>
          </a:prstGeom>
          <a:noFill/>
          <a:ln>
            <a:noFill/>
          </a:ln>
        </p:spPr>
      </p:sp>
      <p:sp>
        <p:nvSpPr>
          <p:cNvPr id="333" name="Google Shape;333;p40"/>
          <p:cNvSpPr/>
          <p:nvPr>
            <p:ph idx="9" type="pic"/>
          </p:nvPr>
        </p:nvSpPr>
        <p:spPr>
          <a:xfrm>
            <a:off x="5195922" y="3489487"/>
            <a:ext cx="1643700" cy="1535100"/>
          </a:xfrm>
          <a:prstGeom prst="rect">
            <a:avLst/>
          </a:prstGeom>
          <a:noFill/>
          <a:ln>
            <a:noFill/>
          </a:ln>
        </p:spPr>
      </p:sp>
      <p:sp>
        <p:nvSpPr>
          <p:cNvPr id="334" name="Google Shape;334;p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35" name="Shape 35"/>
        <p:cNvGrpSpPr/>
        <p:nvPr/>
      </p:nvGrpSpPr>
      <p:grpSpPr>
        <a:xfrm>
          <a:off x="0" y="0"/>
          <a:ext cx="0" cy="0"/>
          <a:chOff x="0" y="0"/>
          <a:chExt cx="0" cy="0"/>
        </a:xfrm>
      </p:grpSpPr>
      <p:cxnSp>
        <p:nvCxnSpPr>
          <p:cNvPr id="36" name="Google Shape;36;p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7" name="Google Shape;37;p5"/>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38" name="Google Shape;38;p5"/>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39" name="Google Shape;39;p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0" name="Google Shape;40;p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41" name="Google Shape;41;p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42" name="Shape 42"/>
        <p:cNvGrpSpPr/>
        <p:nvPr/>
      </p:nvGrpSpPr>
      <p:grpSpPr>
        <a:xfrm>
          <a:off x="0" y="0"/>
          <a:ext cx="0" cy="0"/>
          <a:chOff x="0" y="0"/>
          <a:chExt cx="0" cy="0"/>
        </a:xfrm>
      </p:grpSpPr>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4" name="Google Shape;44;p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45" name="Google Shape;45;p6"/>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46" name="Google Shape;46;p6"/>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7" name="Google Shape;47;p6"/>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8" name="Google Shape;48;p6"/>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9" name="Google Shape;49;p6"/>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0" name="Google Shape;50;p6"/>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51" name="Shape 51"/>
        <p:cNvGrpSpPr/>
        <p:nvPr/>
      </p:nvGrpSpPr>
      <p:grpSpPr>
        <a:xfrm>
          <a:off x="0" y="0"/>
          <a:ext cx="0" cy="0"/>
          <a:chOff x="0" y="0"/>
          <a:chExt cx="0" cy="0"/>
        </a:xfrm>
      </p:grpSpPr>
      <p:sp>
        <p:nvSpPr>
          <p:cNvPr id="52" name="Google Shape;5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3" name="Google Shape;53;p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54" name="Google Shape;54;p7"/>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55" name="Google Shape;55;p7"/>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6" name="Google Shape;56;p7"/>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7" name="Google Shape;57;p7"/>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8" name="Google Shape;58;p7"/>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9" name="Google Shape;59;p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0" name="Google Shape;60;p7"/>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62" name="Shape 62"/>
        <p:cNvGrpSpPr/>
        <p:nvPr/>
      </p:nvGrpSpPr>
      <p:grpSpPr>
        <a:xfrm>
          <a:off x="0" y="0"/>
          <a:ext cx="0" cy="0"/>
          <a:chOff x="0" y="0"/>
          <a:chExt cx="0" cy="0"/>
        </a:xfrm>
      </p:grpSpPr>
      <p:sp>
        <p:nvSpPr>
          <p:cNvPr id="63" name="Google Shape;6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64" name="Google Shape;64;p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65" name="Google Shape;65;p8"/>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66" name="Google Shape;66;p8"/>
          <p:cNvSpPr/>
          <p:nvPr>
            <p:ph idx="2" type="pic"/>
          </p:nvPr>
        </p:nvSpPr>
        <p:spPr>
          <a:xfrm>
            <a:off x="5039775" y="196800"/>
            <a:ext cx="3905400" cy="4749900"/>
          </a:xfrm>
          <a:prstGeom prst="roundRect">
            <a:avLst>
              <a:gd fmla="val 2053" name="adj"/>
            </a:avLst>
          </a:prstGeom>
          <a:noFill/>
          <a:ln>
            <a:noFill/>
          </a:ln>
        </p:spPr>
      </p:sp>
      <p:sp>
        <p:nvSpPr>
          <p:cNvPr id="67" name="Google Shape;67;p8"/>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68" name="Google Shape;68;p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9" name="Google Shape;69;p8"/>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70" name="Google Shape;70;p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71" name="Shape 71"/>
        <p:cNvGrpSpPr/>
        <p:nvPr/>
      </p:nvGrpSpPr>
      <p:grpSpPr>
        <a:xfrm>
          <a:off x="0" y="0"/>
          <a:ext cx="0" cy="0"/>
          <a:chOff x="0" y="0"/>
          <a:chExt cx="0" cy="0"/>
        </a:xfrm>
      </p:grpSpPr>
      <p:sp>
        <p:nvSpPr>
          <p:cNvPr id="72" name="Google Shape;72;p9"/>
          <p:cNvSpPr/>
          <p:nvPr>
            <p:ph idx="2" type="pic"/>
          </p:nvPr>
        </p:nvSpPr>
        <p:spPr>
          <a:xfrm>
            <a:off x="566350" y="1569300"/>
            <a:ext cx="1466400" cy="1570200"/>
          </a:xfrm>
          <a:prstGeom prst="roundRect">
            <a:avLst>
              <a:gd fmla="val 6320" name="adj"/>
            </a:avLst>
          </a:prstGeom>
          <a:noFill/>
          <a:ln>
            <a:noFill/>
          </a:ln>
        </p:spPr>
      </p:sp>
      <p:sp>
        <p:nvSpPr>
          <p:cNvPr id="73" name="Google Shape;73;p9"/>
          <p:cNvSpPr/>
          <p:nvPr>
            <p:ph idx="3" type="pic"/>
          </p:nvPr>
        </p:nvSpPr>
        <p:spPr>
          <a:xfrm>
            <a:off x="2588275" y="1569300"/>
            <a:ext cx="1466400" cy="1570200"/>
          </a:xfrm>
          <a:prstGeom prst="roundRect">
            <a:avLst>
              <a:gd fmla="val 6320" name="adj"/>
            </a:avLst>
          </a:prstGeom>
          <a:noFill/>
          <a:ln>
            <a:noFill/>
          </a:ln>
        </p:spPr>
      </p:sp>
      <p:sp>
        <p:nvSpPr>
          <p:cNvPr id="74" name="Google Shape;74;p9"/>
          <p:cNvSpPr/>
          <p:nvPr>
            <p:ph idx="4" type="pic"/>
          </p:nvPr>
        </p:nvSpPr>
        <p:spPr>
          <a:xfrm>
            <a:off x="4613113" y="1569300"/>
            <a:ext cx="1466400" cy="1570200"/>
          </a:xfrm>
          <a:prstGeom prst="roundRect">
            <a:avLst>
              <a:gd fmla="val 6320" name="adj"/>
            </a:avLst>
          </a:prstGeom>
          <a:noFill/>
          <a:ln>
            <a:noFill/>
          </a:ln>
        </p:spPr>
      </p:sp>
      <p:sp>
        <p:nvSpPr>
          <p:cNvPr id="75" name="Google Shape;75;p9"/>
          <p:cNvSpPr/>
          <p:nvPr>
            <p:ph idx="5" type="pic"/>
          </p:nvPr>
        </p:nvSpPr>
        <p:spPr>
          <a:xfrm>
            <a:off x="6637950" y="1569300"/>
            <a:ext cx="1466400" cy="1570200"/>
          </a:xfrm>
          <a:prstGeom prst="roundRect">
            <a:avLst>
              <a:gd fmla="val 6320" name="adj"/>
            </a:avLst>
          </a:prstGeom>
          <a:noFill/>
          <a:ln>
            <a:noFill/>
          </a:ln>
        </p:spPr>
      </p:sp>
      <p:cxnSp>
        <p:nvCxnSpPr>
          <p:cNvPr id="76" name="Google Shape;76;p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77" name="Google Shape;77;p9"/>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78" name="Google Shape;78;p9"/>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79" name="Google Shape;79;p9"/>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0" name="Google Shape;80;p9"/>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1" name="Google Shape;81;p9"/>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2" name="Google Shape;82;p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3" name="Google Shape;83;p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84" name="Google Shape;84;p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85" name="Shape 85"/>
        <p:cNvGrpSpPr/>
        <p:nvPr/>
      </p:nvGrpSpPr>
      <p:grpSpPr>
        <a:xfrm>
          <a:off x="0" y="0"/>
          <a:ext cx="0" cy="0"/>
          <a:chOff x="0" y="0"/>
          <a:chExt cx="0" cy="0"/>
        </a:xfrm>
      </p:grpSpPr>
      <p:sp>
        <p:nvSpPr>
          <p:cNvPr id="86" name="Google Shape;86;p1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87" name="Google Shape;87;p10"/>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88" name="Google Shape;88;p10"/>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89" name="Google Shape;89;p10"/>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0" name="Google Shape;90;p10"/>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1" name="Google Shape;91;p10"/>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2" name="Google Shape;92;p10"/>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3" name="Google Shape;93;p10"/>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4" name="Google Shape;94;p10"/>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95" name="Google Shape;95;p1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6" name="Google Shape;96;p1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8" name="Google Shape;8;p1"/>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 Id="rId3" Type="http://schemas.openxmlformats.org/officeDocument/2006/relationships/image" Target="../media/image1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image" Target="../media/image2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image" Target="../media/image2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 Id="rId3" Type="http://schemas.openxmlformats.org/officeDocument/2006/relationships/image" Target="../media/image3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 Id="rId3" Type="http://schemas.openxmlformats.org/officeDocument/2006/relationships/image" Target="../media/image2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 Id="rId3" Type="http://schemas.openxmlformats.org/officeDocument/2006/relationships/image" Target="../media/image3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1"/>
          <p:cNvPicPr preferRelativeResize="0"/>
          <p:nvPr/>
        </p:nvPicPr>
        <p:blipFill>
          <a:blip r:embed="rId3">
            <a:alphaModFix amt="60000"/>
          </a:blip>
          <a:stretch>
            <a:fillRect/>
          </a:stretch>
        </p:blipFill>
        <p:spPr>
          <a:xfrm>
            <a:off x="-1" y="0"/>
            <a:ext cx="9143997" cy="5143501"/>
          </a:xfrm>
          <a:prstGeom prst="rect">
            <a:avLst/>
          </a:prstGeom>
          <a:noFill/>
          <a:ln>
            <a:noFill/>
          </a:ln>
        </p:spPr>
      </p:pic>
      <p:sp>
        <p:nvSpPr>
          <p:cNvPr id="340" name="Google Shape;340;p41"/>
          <p:cNvSpPr txBox="1"/>
          <p:nvPr>
            <p:ph type="title"/>
          </p:nvPr>
        </p:nvSpPr>
        <p:spPr>
          <a:xfrm>
            <a:off x="420875" y="1705496"/>
            <a:ext cx="4324800" cy="17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Winning Space Race with Data Science</a:t>
            </a:r>
            <a:endParaRPr sz="4200"/>
          </a:p>
        </p:txBody>
      </p:sp>
      <p:sp>
        <p:nvSpPr>
          <p:cNvPr id="341" name="Google Shape;341;p41"/>
          <p:cNvSpPr txBox="1"/>
          <p:nvPr>
            <p:ph idx="2" type="title"/>
          </p:nvPr>
        </p:nvSpPr>
        <p:spPr>
          <a:xfrm>
            <a:off x="420875" y="3471082"/>
            <a:ext cx="4036500" cy="8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 Hemani</a:t>
            </a:r>
            <a:endParaRPr/>
          </a:p>
          <a:p>
            <a:pPr indent="0" lvl="0" marL="0" rtl="0" algn="l">
              <a:spcBef>
                <a:spcPts val="0"/>
              </a:spcBef>
              <a:spcAft>
                <a:spcPts val="0"/>
              </a:spcAft>
              <a:buNone/>
            </a:pPr>
            <a:r>
              <a:rPr lang="en"/>
              <a:t>02/04/2025</a:t>
            </a:r>
            <a:endParaRPr/>
          </a:p>
        </p:txBody>
      </p:sp>
      <p:pic>
        <p:nvPicPr>
          <p:cNvPr descr="IBM Skills Network Logo - Horizontal-noai copy.png" id="342" name="Google Shape;342;p41"/>
          <p:cNvPicPr preferRelativeResize="0"/>
          <p:nvPr/>
        </p:nvPicPr>
        <p:blipFill rotWithShape="1">
          <a:blip r:embed="rId4">
            <a:alphaModFix/>
          </a:blip>
          <a:srcRect b="0" l="0" r="0" t="0"/>
          <a:stretch/>
        </p:blipFill>
        <p:spPr>
          <a:xfrm>
            <a:off x="420874" y="676825"/>
            <a:ext cx="1813775" cy="542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0"/>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 Scraping</a:t>
            </a:r>
            <a:endParaRPr/>
          </a:p>
        </p:txBody>
      </p:sp>
      <p:sp>
        <p:nvSpPr>
          <p:cNvPr id="399" name="Google Shape;399;p50"/>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Applied web scraping to web scrap Falcon 9 launch records via BeautifulSoup</a:t>
            </a:r>
            <a:endParaRPr sz="1400">
              <a:solidFill>
                <a:srgbClr val="000000"/>
              </a:solidFill>
            </a:endParaRPr>
          </a:p>
          <a:p>
            <a:pPr indent="-317500" lvl="0" marL="457200" rtl="0" algn="just">
              <a:lnSpc>
                <a:spcPct val="200000"/>
              </a:lnSpc>
              <a:spcBef>
                <a:spcPts val="0"/>
              </a:spcBef>
              <a:spcAft>
                <a:spcPts val="0"/>
              </a:spcAft>
              <a:buClr>
                <a:srgbClr val="000000"/>
              </a:buClr>
              <a:buSzPts val="1400"/>
              <a:buChar char="●"/>
            </a:pPr>
            <a:r>
              <a:rPr lang="en" sz="1400">
                <a:solidFill>
                  <a:srgbClr val="000000"/>
                </a:solidFill>
              </a:rPr>
              <a:t>Parsed the table</a:t>
            </a:r>
            <a:endParaRPr sz="1400">
              <a:solidFill>
                <a:srgbClr val="000000"/>
              </a:solidFill>
            </a:endParaRPr>
          </a:p>
          <a:p>
            <a:pPr indent="-317500" lvl="0" marL="457200" rtl="0" algn="just">
              <a:lnSpc>
                <a:spcPct val="200000"/>
              </a:lnSpc>
              <a:spcBef>
                <a:spcPts val="0"/>
              </a:spcBef>
              <a:spcAft>
                <a:spcPts val="0"/>
              </a:spcAft>
              <a:buClr>
                <a:srgbClr val="000000"/>
              </a:buClr>
              <a:buSzPts val="1400"/>
              <a:buChar char="●"/>
            </a:pPr>
            <a:r>
              <a:rPr lang="en" sz="1400">
                <a:solidFill>
                  <a:srgbClr val="000000"/>
                </a:solidFill>
              </a:rPr>
              <a:t>Converted the table into a Panda dataframe</a:t>
            </a:r>
            <a:endParaRPr sz="14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grpSp>
        <p:nvGrpSpPr>
          <p:cNvPr id="404" name="Google Shape;404;p51"/>
          <p:cNvGrpSpPr/>
          <p:nvPr/>
        </p:nvGrpSpPr>
        <p:grpSpPr>
          <a:xfrm>
            <a:off x="1606600" y="75"/>
            <a:ext cx="5930799" cy="5143341"/>
            <a:chOff x="0" y="-6"/>
            <a:chExt cx="9144001" cy="7929913"/>
          </a:xfrm>
        </p:grpSpPr>
        <p:pic>
          <p:nvPicPr>
            <p:cNvPr id="405" name="Google Shape;405;p51"/>
            <p:cNvPicPr preferRelativeResize="0"/>
            <p:nvPr/>
          </p:nvPicPr>
          <p:blipFill>
            <a:blip r:embed="rId3">
              <a:alphaModFix/>
            </a:blip>
            <a:stretch>
              <a:fillRect/>
            </a:stretch>
          </p:blipFill>
          <p:spPr>
            <a:xfrm>
              <a:off x="0" y="-6"/>
              <a:ext cx="9144001" cy="3063712"/>
            </a:xfrm>
            <a:prstGeom prst="rect">
              <a:avLst/>
            </a:prstGeom>
            <a:noFill/>
            <a:ln>
              <a:noFill/>
            </a:ln>
          </p:spPr>
        </p:pic>
        <p:pic>
          <p:nvPicPr>
            <p:cNvPr id="406" name="Google Shape;406;p51"/>
            <p:cNvPicPr preferRelativeResize="0"/>
            <p:nvPr/>
          </p:nvPicPr>
          <p:blipFill rotWithShape="1">
            <a:blip r:embed="rId4">
              <a:alphaModFix/>
            </a:blip>
            <a:srcRect b="0" l="0" r="0" t="0"/>
            <a:stretch/>
          </p:blipFill>
          <p:spPr>
            <a:xfrm>
              <a:off x="0" y="3063693"/>
              <a:ext cx="9144000" cy="4866214"/>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2"/>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Wrangling</a:t>
            </a:r>
            <a:endParaRPr/>
          </a:p>
        </p:txBody>
      </p:sp>
      <p:sp>
        <p:nvSpPr>
          <p:cNvPr id="412" name="Google Shape;412;p52"/>
          <p:cNvSpPr txBox="1"/>
          <p:nvPr>
            <p:ph idx="1" type="body"/>
          </p:nvPr>
        </p:nvSpPr>
        <p:spPr>
          <a:xfrm>
            <a:off x="311700" y="1243450"/>
            <a:ext cx="4173900" cy="34140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Executed exploratory data analysis</a:t>
            </a:r>
            <a:endParaRPr sz="1400">
              <a:solidFill>
                <a:srgbClr val="000000"/>
              </a:solidFill>
            </a:endParaRPr>
          </a:p>
          <a:p>
            <a:pPr indent="-317500" lvl="0" marL="457200" rtl="0" algn="just">
              <a:lnSpc>
                <a:spcPct val="200000"/>
              </a:lnSpc>
              <a:spcBef>
                <a:spcPts val="0"/>
              </a:spcBef>
              <a:spcAft>
                <a:spcPts val="0"/>
              </a:spcAft>
              <a:buClr>
                <a:srgbClr val="000000"/>
              </a:buClr>
              <a:buSzPts val="1400"/>
              <a:buChar char="●"/>
            </a:pPr>
            <a:r>
              <a:rPr lang="en" sz="1400">
                <a:solidFill>
                  <a:srgbClr val="000000"/>
                </a:solidFill>
              </a:rPr>
              <a:t>Defined the training labels</a:t>
            </a:r>
            <a:endParaRPr sz="1400">
              <a:solidFill>
                <a:srgbClr val="000000"/>
              </a:solidFill>
            </a:endParaRPr>
          </a:p>
          <a:p>
            <a:pPr indent="-317500" lvl="0" marL="457200" rtl="0" algn="just">
              <a:lnSpc>
                <a:spcPct val="200000"/>
              </a:lnSpc>
              <a:spcBef>
                <a:spcPts val="0"/>
              </a:spcBef>
              <a:spcAft>
                <a:spcPts val="0"/>
              </a:spcAft>
              <a:buClr>
                <a:srgbClr val="000000"/>
              </a:buClr>
              <a:buSzPts val="1400"/>
              <a:buChar char="●"/>
            </a:pPr>
            <a:r>
              <a:rPr lang="en" sz="1400">
                <a:solidFill>
                  <a:srgbClr val="000000"/>
                </a:solidFill>
              </a:rPr>
              <a:t>Calculated the number of </a:t>
            </a:r>
            <a:r>
              <a:rPr lang="en" sz="1400">
                <a:solidFill>
                  <a:srgbClr val="000000"/>
                </a:solidFill>
              </a:rPr>
              <a:t>launches at each site and the number and occurrence of each orbit</a:t>
            </a:r>
            <a:endParaRPr sz="1400">
              <a:solidFill>
                <a:srgbClr val="000000"/>
              </a:solidFill>
            </a:endParaRPr>
          </a:p>
          <a:p>
            <a:pPr indent="-317500" lvl="0" marL="457200" rtl="0" algn="just">
              <a:lnSpc>
                <a:spcPct val="200000"/>
              </a:lnSpc>
              <a:spcBef>
                <a:spcPts val="0"/>
              </a:spcBef>
              <a:spcAft>
                <a:spcPts val="0"/>
              </a:spcAft>
              <a:buClr>
                <a:srgbClr val="000000"/>
              </a:buClr>
              <a:buSzPts val="1400"/>
              <a:buChar char="●"/>
            </a:pPr>
            <a:r>
              <a:rPr lang="en" sz="1400">
                <a:solidFill>
                  <a:srgbClr val="000000"/>
                </a:solidFill>
              </a:rPr>
              <a:t>Created landing outcome label from outcome column</a:t>
            </a:r>
            <a:endParaRPr sz="1400">
              <a:solidFill>
                <a:srgbClr val="000000"/>
              </a:solidFill>
            </a:endParaRPr>
          </a:p>
          <a:p>
            <a:pPr indent="-317500" lvl="0" marL="457200" rtl="0" algn="just">
              <a:lnSpc>
                <a:spcPct val="200000"/>
              </a:lnSpc>
              <a:spcBef>
                <a:spcPts val="0"/>
              </a:spcBef>
              <a:spcAft>
                <a:spcPts val="0"/>
              </a:spcAft>
              <a:buClr>
                <a:srgbClr val="000000"/>
              </a:buClr>
              <a:buSzPts val="1400"/>
              <a:buChar char="●"/>
            </a:pPr>
            <a:r>
              <a:rPr lang="en" sz="1400">
                <a:solidFill>
                  <a:srgbClr val="000000"/>
                </a:solidFill>
              </a:rPr>
              <a:t>Exported the results to CSV</a:t>
            </a:r>
            <a:endParaRPr sz="1400">
              <a:solidFill>
                <a:srgbClr val="000000"/>
              </a:solidFill>
            </a:endParaRPr>
          </a:p>
        </p:txBody>
      </p:sp>
      <p:pic>
        <p:nvPicPr>
          <p:cNvPr id="413" name="Google Shape;413;p52"/>
          <p:cNvPicPr preferRelativeResize="0"/>
          <p:nvPr/>
        </p:nvPicPr>
        <p:blipFill>
          <a:blip r:embed="rId3">
            <a:alphaModFix/>
          </a:blip>
          <a:stretch>
            <a:fillRect/>
          </a:stretch>
        </p:blipFill>
        <p:spPr>
          <a:xfrm>
            <a:off x="4750245" y="1337700"/>
            <a:ext cx="4173875" cy="309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3"/>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with Data Visualization</a:t>
            </a:r>
            <a:endParaRPr/>
          </a:p>
        </p:txBody>
      </p:sp>
      <p:sp>
        <p:nvSpPr>
          <p:cNvPr id="419" name="Google Shape;419;p53"/>
          <p:cNvSpPr txBox="1"/>
          <p:nvPr>
            <p:ph idx="1" type="body"/>
          </p:nvPr>
        </p:nvSpPr>
        <p:spPr>
          <a:xfrm>
            <a:off x="311700" y="1243450"/>
            <a:ext cx="50517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Explored the data via envisioning the relationship between</a:t>
            </a:r>
            <a:endParaRPr sz="1400">
              <a:solidFill>
                <a:srgbClr val="292929"/>
              </a:solidFill>
            </a:endParaRPr>
          </a:p>
          <a:p>
            <a:pPr indent="-317500" lvl="1" marL="914400" rtl="0" algn="just">
              <a:lnSpc>
                <a:spcPct val="200000"/>
              </a:lnSpc>
              <a:spcBef>
                <a:spcPts val="0"/>
              </a:spcBef>
              <a:spcAft>
                <a:spcPts val="0"/>
              </a:spcAft>
              <a:buClr>
                <a:srgbClr val="292929"/>
              </a:buClr>
              <a:buSzPts val="1400"/>
              <a:buChar char="○"/>
            </a:pPr>
            <a:r>
              <a:rPr lang="en" sz="1400">
                <a:solidFill>
                  <a:srgbClr val="292929"/>
                </a:solidFill>
              </a:rPr>
              <a:t>Flight number and launch site</a:t>
            </a:r>
            <a:endParaRPr sz="1400">
              <a:solidFill>
                <a:srgbClr val="292929"/>
              </a:solidFill>
            </a:endParaRPr>
          </a:p>
          <a:p>
            <a:pPr indent="-317500" lvl="1" marL="914400" rtl="0" algn="just">
              <a:lnSpc>
                <a:spcPct val="200000"/>
              </a:lnSpc>
              <a:spcBef>
                <a:spcPts val="0"/>
              </a:spcBef>
              <a:spcAft>
                <a:spcPts val="0"/>
              </a:spcAft>
              <a:buClr>
                <a:srgbClr val="292929"/>
              </a:buClr>
              <a:buSzPts val="1400"/>
              <a:buChar char="○"/>
            </a:pPr>
            <a:r>
              <a:rPr lang="en" sz="1400">
                <a:solidFill>
                  <a:srgbClr val="292929"/>
                </a:solidFill>
              </a:rPr>
              <a:t>Payload and site</a:t>
            </a:r>
            <a:endParaRPr sz="1400">
              <a:solidFill>
                <a:srgbClr val="292929"/>
              </a:solidFill>
            </a:endParaRPr>
          </a:p>
          <a:p>
            <a:pPr indent="-317500" lvl="1" marL="914400" rtl="0" algn="just">
              <a:lnSpc>
                <a:spcPct val="200000"/>
              </a:lnSpc>
              <a:spcBef>
                <a:spcPts val="0"/>
              </a:spcBef>
              <a:spcAft>
                <a:spcPts val="0"/>
              </a:spcAft>
              <a:buClr>
                <a:srgbClr val="292929"/>
              </a:buClr>
              <a:buSzPts val="1400"/>
              <a:buChar char="○"/>
            </a:pPr>
            <a:r>
              <a:rPr lang="en" sz="1400">
                <a:solidFill>
                  <a:srgbClr val="292929"/>
                </a:solidFill>
              </a:rPr>
              <a:t>Success rate of each orbit type</a:t>
            </a:r>
            <a:endParaRPr sz="1400">
              <a:solidFill>
                <a:srgbClr val="292929"/>
              </a:solidFill>
            </a:endParaRPr>
          </a:p>
          <a:p>
            <a:pPr indent="-317500" lvl="1" marL="914400" rtl="0" algn="just">
              <a:lnSpc>
                <a:spcPct val="200000"/>
              </a:lnSpc>
              <a:spcBef>
                <a:spcPts val="0"/>
              </a:spcBef>
              <a:spcAft>
                <a:spcPts val="0"/>
              </a:spcAft>
              <a:buClr>
                <a:srgbClr val="292929"/>
              </a:buClr>
              <a:buSzPts val="1400"/>
              <a:buChar char="○"/>
            </a:pPr>
            <a:r>
              <a:rPr lang="en" sz="1400">
                <a:solidFill>
                  <a:srgbClr val="292929"/>
                </a:solidFill>
              </a:rPr>
              <a:t>Flight number and </a:t>
            </a:r>
            <a:r>
              <a:rPr lang="en" sz="1400">
                <a:solidFill>
                  <a:srgbClr val="292929"/>
                </a:solidFill>
              </a:rPr>
              <a:t>orbit type</a:t>
            </a:r>
            <a:endParaRPr sz="1400">
              <a:solidFill>
                <a:srgbClr val="292929"/>
              </a:solidFill>
            </a:endParaRPr>
          </a:p>
          <a:p>
            <a:pPr indent="-317500" lvl="1" marL="914400" rtl="0" algn="just">
              <a:lnSpc>
                <a:spcPct val="200000"/>
              </a:lnSpc>
              <a:spcBef>
                <a:spcPts val="0"/>
              </a:spcBef>
              <a:spcAft>
                <a:spcPts val="0"/>
              </a:spcAft>
              <a:buClr>
                <a:srgbClr val="292929"/>
              </a:buClr>
              <a:buSzPts val="1400"/>
              <a:buChar char="○"/>
            </a:pPr>
            <a:r>
              <a:rPr lang="en" sz="1400">
                <a:solidFill>
                  <a:srgbClr val="292929"/>
                </a:solidFill>
              </a:rPr>
              <a:t>The launch success yearly trend</a:t>
            </a:r>
            <a:endParaRPr sz="1400">
              <a:solidFill>
                <a:srgbClr val="000000"/>
              </a:solidFill>
            </a:endParaRPr>
          </a:p>
        </p:txBody>
      </p:sp>
      <p:grpSp>
        <p:nvGrpSpPr>
          <p:cNvPr id="420" name="Google Shape;420;p53"/>
          <p:cNvGrpSpPr/>
          <p:nvPr/>
        </p:nvGrpSpPr>
        <p:grpSpPr>
          <a:xfrm>
            <a:off x="5468075" y="1042050"/>
            <a:ext cx="3504311" cy="3997277"/>
            <a:chOff x="5087075" y="1042050"/>
            <a:chExt cx="3504311" cy="3997277"/>
          </a:xfrm>
        </p:grpSpPr>
        <p:pic>
          <p:nvPicPr>
            <p:cNvPr id="421" name="Google Shape;421;p53"/>
            <p:cNvPicPr preferRelativeResize="0"/>
            <p:nvPr/>
          </p:nvPicPr>
          <p:blipFill>
            <a:blip r:embed="rId3">
              <a:alphaModFix/>
            </a:blip>
            <a:stretch>
              <a:fillRect/>
            </a:stretch>
          </p:blipFill>
          <p:spPr>
            <a:xfrm>
              <a:off x="5087075" y="1042050"/>
              <a:ext cx="3504311" cy="1948700"/>
            </a:xfrm>
            <a:prstGeom prst="rect">
              <a:avLst/>
            </a:prstGeom>
            <a:noFill/>
            <a:ln>
              <a:noFill/>
            </a:ln>
          </p:spPr>
        </p:pic>
        <p:pic>
          <p:nvPicPr>
            <p:cNvPr id="422" name="Google Shape;422;p53"/>
            <p:cNvPicPr preferRelativeResize="0"/>
            <p:nvPr/>
          </p:nvPicPr>
          <p:blipFill>
            <a:blip r:embed="rId4">
              <a:alphaModFix/>
            </a:blip>
            <a:stretch>
              <a:fillRect/>
            </a:stretch>
          </p:blipFill>
          <p:spPr>
            <a:xfrm>
              <a:off x="5087075" y="3127525"/>
              <a:ext cx="3504299" cy="1911802"/>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4"/>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with SQL</a:t>
            </a:r>
            <a:endParaRPr/>
          </a:p>
        </p:txBody>
      </p:sp>
      <p:sp>
        <p:nvSpPr>
          <p:cNvPr id="428" name="Google Shape;428;p54"/>
          <p:cNvSpPr txBox="1"/>
          <p:nvPr>
            <p:ph idx="1" type="body"/>
          </p:nvPr>
        </p:nvSpPr>
        <p:spPr>
          <a:xfrm>
            <a:off x="311700" y="11672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Loaded the SpaceX dataset into a PostgreSQL database without </a:t>
            </a:r>
            <a:r>
              <a:rPr lang="en" sz="1400">
                <a:solidFill>
                  <a:srgbClr val="292929"/>
                </a:solidFill>
              </a:rPr>
              <a:t>existing the Jupyter Notebook</a:t>
            </a:r>
            <a:endParaRPr sz="1400">
              <a:solidFill>
                <a:srgbClr val="000000"/>
              </a:solidFill>
            </a:endParaRPr>
          </a:p>
          <a:p>
            <a:pPr indent="-317500" lvl="0" marL="457200" rtl="0" algn="just">
              <a:lnSpc>
                <a:spcPct val="200000"/>
              </a:lnSpc>
              <a:spcBef>
                <a:spcPts val="0"/>
              </a:spcBef>
              <a:spcAft>
                <a:spcPts val="0"/>
              </a:spcAft>
              <a:buClr>
                <a:srgbClr val="000000"/>
              </a:buClr>
              <a:buSzPts val="1400"/>
              <a:buChar char="●"/>
            </a:pPr>
            <a:r>
              <a:rPr lang="en" sz="1400">
                <a:solidFill>
                  <a:srgbClr val="000000"/>
                </a:solidFill>
              </a:rPr>
              <a:t>Applied EDA via SQL to gain insight from the data</a:t>
            </a:r>
            <a:endParaRPr sz="1400">
              <a:solidFill>
                <a:srgbClr val="000000"/>
              </a:solidFill>
            </a:endParaRPr>
          </a:p>
          <a:p>
            <a:pPr indent="-317500" lvl="0" marL="457200" rtl="0" algn="just">
              <a:lnSpc>
                <a:spcPct val="200000"/>
              </a:lnSpc>
              <a:spcBef>
                <a:spcPts val="0"/>
              </a:spcBef>
              <a:spcAft>
                <a:spcPts val="0"/>
              </a:spcAft>
              <a:buClr>
                <a:srgbClr val="000000"/>
              </a:buClr>
              <a:buSzPts val="1400"/>
              <a:buChar char="●"/>
            </a:pPr>
            <a:r>
              <a:rPr lang="en" sz="1400">
                <a:solidFill>
                  <a:srgbClr val="000000"/>
                </a:solidFill>
              </a:rPr>
              <a:t>Wrote </a:t>
            </a:r>
            <a:r>
              <a:rPr lang="en" sz="1400">
                <a:solidFill>
                  <a:srgbClr val="000000"/>
                </a:solidFill>
              </a:rPr>
              <a:t>queries to find the following instances:</a:t>
            </a:r>
            <a:endParaRPr sz="1400">
              <a:solidFill>
                <a:srgbClr val="000000"/>
              </a:solidFill>
            </a:endParaRPr>
          </a:p>
          <a:p>
            <a:pPr indent="-317500" lvl="1" marL="914400" rtl="0" algn="just">
              <a:lnSpc>
                <a:spcPct val="200000"/>
              </a:lnSpc>
              <a:spcBef>
                <a:spcPts val="0"/>
              </a:spcBef>
              <a:spcAft>
                <a:spcPts val="0"/>
              </a:spcAft>
              <a:buClr>
                <a:srgbClr val="000000"/>
              </a:buClr>
              <a:buSzPts val="1400"/>
              <a:buChar char="○"/>
            </a:pPr>
            <a:r>
              <a:rPr lang="en" sz="1400">
                <a:solidFill>
                  <a:srgbClr val="000000"/>
                </a:solidFill>
              </a:rPr>
              <a:t>Names of the unique launch sites in the space mission</a:t>
            </a:r>
            <a:endParaRPr sz="1400">
              <a:solidFill>
                <a:srgbClr val="000000"/>
              </a:solidFill>
            </a:endParaRPr>
          </a:p>
          <a:p>
            <a:pPr indent="-317500" lvl="1" marL="914400" rtl="0" algn="just">
              <a:lnSpc>
                <a:spcPct val="200000"/>
              </a:lnSpc>
              <a:spcBef>
                <a:spcPts val="0"/>
              </a:spcBef>
              <a:spcAft>
                <a:spcPts val="0"/>
              </a:spcAft>
              <a:buClr>
                <a:srgbClr val="000000"/>
              </a:buClr>
              <a:buSzPts val="1400"/>
              <a:buChar char="○"/>
            </a:pPr>
            <a:r>
              <a:rPr lang="en" sz="1400">
                <a:solidFill>
                  <a:srgbClr val="000000"/>
                </a:solidFill>
              </a:rPr>
              <a:t>Total payload mass carried by boosters launched by NASA (CRS)</a:t>
            </a:r>
            <a:endParaRPr sz="1400">
              <a:solidFill>
                <a:srgbClr val="000000"/>
              </a:solidFill>
            </a:endParaRPr>
          </a:p>
          <a:p>
            <a:pPr indent="-317500" lvl="1" marL="914400" rtl="0" algn="just">
              <a:lnSpc>
                <a:spcPct val="200000"/>
              </a:lnSpc>
              <a:spcBef>
                <a:spcPts val="0"/>
              </a:spcBef>
              <a:spcAft>
                <a:spcPts val="0"/>
              </a:spcAft>
              <a:buClr>
                <a:srgbClr val="000000"/>
              </a:buClr>
              <a:buSzPts val="1400"/>
              <a:buChar char="○"/>
            </a:pPr>
            <a:r>
              <a:rPr lang="en" sz="1400">
                <a:solidFill>
                  <a:srgbClr val="000000"/>
                </a:solidFill>
              </a:rPr>
              <a:t>Average payload mass carried by booster version F9 v 1.1</a:t>
            </a:r>
            <a:endParaRPr sz="1400">
              <a:solidFill>
                <a:srgbClr val="000000"/>
              </a:solidFill>
            </a:endParaRPr>
          </a:p>
          <a:p>
            <a:pPr indent="-317500" lvl="1" marL="914400" rtl="0" algn="just">
              <a:lnSpc>
                <a:spcPct val="200000"/>
              </a:lnSpc>
              <a:spcBef>
                <a:spcPts val="0"/>
              </a:spcBef>
              <a:spcAft>
                <a:spcPts val="0"/>
              </a:spcAft>
              <a:buClr>
                <a:srgbClr val="000000"/>
              </a:buClr>
              <a:buSzPts val="1400"/>
              <a:buChar char="○"/>
            </a:pPr>
            <a:r>
              <a:rPr lang="en" sz="1400">
                <a:solidFill>
                  <a:srgbClr val="000000"/>
                </a:solidFill>
              </a:rPr>
              <a:t>Total number of successful and failed mission outcomes</a:t>
            </a:r>
            <a:endParaRPr sz="1400">
              <a:solidFill>
                <a:srgbClr val="000000"/>
              </a:solidFill>
            </a:endParaRPr>
          </a:p>
          <a:p>
            <a:pPr indent="-317500" lvl="1" marL="914400" rtl="0" algn="just">
              <a:lnSpc>
                <a:spcPct val="200000"/>
              </a:lnSpc>
              <a:spcBef>
                <a:spcPts val="0"/>
              </a:spcBef>
              <a:spcAft>
                <a:spcPts val="0"/>
              </a:spcAft>
              <a:buClr>
                <a:srgbClr val="000000"/>
              </a:buClr>
              <a:buSzPts val="1400"/>
              <a:buChar char="○"/>
            </a:pPr>
            <a:r>
              <a:rPr lang="en" sz="1400">
                <a:solidFill>
                  <a:srgbClr val="000000"/>
                </a:solidFill>
              </a:rPr>
              <a:t>Failed landing outcomes in drone ship, booster version, and launch the site names.</a:t>
            </a:r>
            <a:endParaRPr sz="14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5"/>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Build an Interactive Map with Folium</a:t>
            </a:r>
            <a:endParaRPr sz="3700"/>
          </a:p>
        </p:txBody>
      </p:sp>
      <p:sp>
        <p:nvSpPr>
          <p:cNvPr id="434" name="Google Shape;434;p55"/>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Clr>
                <a:srgbClr val="292929"/>
              </a:buClr>
              <a:buSzPts val="1400"/>
              <a:buChar char="●"/>
            </a:pPr>
            <a:r>
              <a:rPr lang="en" sz="1400">
                <a:solidFill>
                  <a:srgbClr val="292929"/>
                </a:solidFill>
              </a:rPr>
              <a:t>Marked all launch sites</a:t>
            </a:r>
            <a:endParaRPr sz="1400">
              <a:solidFill>
                <a:srgbClr val="000000"/>
              </a:solidFill>
            </a:endParaRPr>
          </a:p>
          <a:p>
            <a:pPr indent="-317500" lvl="0" marL="457200" rtl="0" algn="just">
              <a:lnSpc>
                <a:spcPct val="150000"/>
              </a:lnSpc>
              <a:spcBef>
                <a:spcPts val="0"/>
              </a:spcBef>
              <a:spcAft>
                <a:spcPts val="0"/>
              </a:spcAft>
              <a:buClr>
                <a:srgbClr val="000000"/>
              </a:buClr>
              <a:buSzPts val="1400"/>
              <a:buChar char="●"/>
            </a:pPr>
            <a:r>
              <a:rPr lang="en" sz="1400">
                <a:solidFill>
                  <a:srgbClr val="000000"/>
                </a:solidFill>
              </a:rPr>
              <a:t>Added map objects such as markers, circles, lines to mark the success or failure of </a:t>
            </a:r>
            <a:r>
              <a:rPr lang="en" sz="1400">
                <a:solidFill>
                  <a:srgbClr val="000000"/>
                </a:solidFill>
              </a:rPr>
              <a:t>launches for each site on the folium map</a:t>
            </a:r>
            <a:endParaRPr sz="1400">
              <a:solidFill>
                <a:srgbClr val="000000"/>
              </a:solidFill>
            </a:endParaRPr>
          </a:p>
          <a:p>
            <a:pPr indent="-317500" lvl="0" marL="457200" rtl="0" algn="just">
              <a:lnSpc>
                <a:spcPct val="150000"/>
              </a:lnSpc>
              <a:spcBef>
                <a:spcPts val="0"/>
              </a:spcBef>
              <a:spcAft>
                <a:spcPts val="0"/>
              </a:spcAft>
              <a:buClr>
                <a:srgbClr val="000000"/>
              </a:buClr>
              <a:buSzPts val="1400"/>
              <a:buChar char="●"/>
            </a:pPr>
            <a:r>
              <a:rPr lang="en" sz="1400">
                <a:solidFill>
                  <a:srgbClr val="000000"/>
                </a:solidFill>
              </a:rPr>
              <a:t>Assigned the feature launch outcomes (success/failure) to class 0 and 1</a:t>
            </a:r>
            <a:endParaRPr sz="1400">
              <a:solidFill>
                <a:srgbClr val="000000"/>
              </a:solidFill>
            </a:endParaRPr>
          </a:p>
          <a:p>
            <a:pPr indent="-317500" lvl="1" marL="914400" rtl="0" algn="just">
              <a:lnSpc>
                <a:spcPct val="150000"/>
              </a:lnSpc>
              <a:spcBef>
                <a:spcPts val="0"/>
              </a:spcBef>
              <a:spcAft>
                <a:spcPts val="0"/>
              </a:spcAft>
              <a:buClr>
                <a:srgbClr val="000000"/>
              </a:buClr>
              <a:buSzPts val="1400"/>
              <a:buChar char="○"/>
            </a:pPr>
            <a:r>
              <a:rPr lang="en" sz="1400">
                <a:solidFill>
                  <a:srgbClr val="000000"/>
                </a:solidFill>
              </a:rPr>
              <a:t>I.e., 0 = failure and 1 = success</a:t>
            </a:r>
            <a:endParaRPr sz="1400">
              <a:solidFill>
                <a:srgbClr val="000000"/>
              </a:solidFill>
            </a:endParaRPr>
          </a:p>
          <a:p>
            <a:pPr indent="-317500" lvl="0" marL="457200" rtl="0" algn="just">
              <a:lnSpc>
                <a:spcPct val="150000"/>
              </a:lnSpc>
              <a:spcBef>
                <a:spcPts val="0"/>
              </a:spcBef>
              <a:spcAft>
                <a:spcPts val="0"/>
              </a:spcAft>
              <a:buClr>
                <a:srgbClr val="000000"/>
              </a:buClr>
              <a:buSzPts val="1400"/>
              <a:buChar char="●"/>
            </a:pPr>
            <a:r>
              <a:rPr lang="en" sz="1400">
                <a:solidFill>
                  <a:srgbClr val="000000"/>
                </a:solidFill>
              </a:rPr>
              <a:t>Per the color-labeled marker clusters</a:t>
            </a:r>
            <a:endParaRPr sz="1400">
              <a:solidFill>
                <a:srgbClr val="000000"/>
              </a:solidFill>
            </a:endParaRPr>
          </a:p>
          <a:p>
            <a:pPr indent="-317500" lvl="1" marL="914400" rtl="0" algn="just">
              <a:lnSpc>
                <a:spcPct val="150000"/>
              </a:lnSpc>
              <a:spcBef>
                <a:spcPts val="0"/>
              </a:spcBef>
              <a:spcAft>
                <a:spcPts val="0"/>
              </a:spcAft>
              <a:buClr>
                <a:srgbClr val="000000"/>
              </a:buClr>
              <a:buSzPts val="1400"/>
              <a:buChar char="○"/>
            </a:pPr>
            <a:r>
              <a:rPr lang="en" sz="1400">
                <a:solidFill>
                  <a:srgbClr val="000000"/>
                </a:solidFill>
              </a:rPr>
              <a:t>Identified which launch sites have relatively high success rate</a:t>
            </a:r>
            <a:endParaRPr sz="1400">
              <a:solidFill>
                <a:srgbClr val="000000"/>
              </a:solidFill>
            </a:endParaRPr>
          </a:p>
          <a:p>
            <a:pPr indent="-317500" lvl="0" marL="457200" rtl="0" algn="just">
              <a:lnSpc>
                <a:spcPct val="150000"/>
              </a:lnSpc>
              <a:spcBef>
                <a:spcPts val="0"/>
              </a:spcBef>
              <a:spcAft>
                <a:spcPts val="0"/>
              </a:spcAft>
              <a:buClr>
                <a:srgbClr val="000000"/>
              </a:buClr>
              <a:buSzPts val="1400"/>
              <a:buChar char="●"/>
            </a:pPr>
            <a:r>
              <a:rPr lang="en" sz="1400">
                <a:solidFill>
                  <a:srgbClr val="000000"/>
                </a:solidFill>
              </a:rPr>
              <a:t>Calculated the distances between a launch site to its proximities</a:t>
            </a:r>
            <a:endParaRPr sz="1400">
              <a:solidFill>
                <a:srgbClr val="000000"/>
              </a:solidFill>
            </a:endParaRPr>
          </a:p>
          <a:p>
            <a:pPr indent="-317500" lvl="0" marL="457200" rtl="0" algn="just">
              <a:lnSpc>
                <a:spcPct val="150000"/>
              </a:lnSpc>
              <a:spcBef>
                <a:spcPts val="0"/>
              </a:spcBef>
              <a:spcAft>
                <a:spcPts val="0"/>
              </a:spcAft>
              <a:buClr>
                <a:srgbClr val="000000"/>
              </a:buClr>
              <a:buSzPts val="1400"/>
              <a:buChar char="●"/>
            </a:pPr>
            <a:r>
              <a:rPr lang="en" sz="1400">
                <a:solidFill>
                  <a:srgbClr val="000000"/>
                </a:solidFill>
              </a:rPr>
              <a:t>Answered some questions:</a:t>
            </a:r>
            <a:endParaRPr sz="1400">
              <a:solidFill>
                <a:srgbClr val="000000"/>
              </a:solidFill>
            </a:endParaRPr>
          </a:p>
          <a:p>
            <a:pPr indent="-317500" lvl="1" marL="914400" rtl="0" algn="just">
              <a:lnSpc>
                <a:spcPct val="150000"/>
              </a:lnSpc>
              <a:spcBef>
                <a:spcPts val="0"/>
              </a:spcBef>
              <a:spcAft>
                <a:spcPts val="0"/>
              </a:spcAft>
              <a:buClr>
                <a:srgbClr val="000000"/>
              </a:buClr>
              <a:buSzPts val="1400"/>
              <a:buChar char="○"/>
            </a:pPr>
            <a:r>
              <a:rPr lang="en" sz="1400">
                <a:solidFill>
                  <a:srgbClr val="000000"/>
                </a:solidFill>
              </a:rPr>
              <a:t>Are launch sites near railways, highways, and coastlines?</a:t>
            </a:r>
            <a:endParaRPr sz="1400">
              <a:solidFill>
                <a:srgbClr val="000000"/>
              </a:solidFill>
            </a:endParaRPr>
          </a:p>
          <a:p>
            <a:pPr indent="-317500" lvl="1" marL="914400" rtl="0" algn="just">
              <a:lnSpc>
                <a:spcPct val="150000"/>
              </a:lnSpc>
              <a:spcBef>
                <a:spcPts val="0"/>
              </a:spcBef>
              <a:spcAft>
                <a:spcPts val="0"/>
              </a:spcAft>
              <a:buClr>
                <a:srgbClr val="000000"/>
              </a:buClr>
              <a:buSzPts val="1400"/>
              <a:buChar char="○"/>
            </a:pPr>
            <a:r>
              <a:rPr lang="en" sz="1400">
                <a:solidFill>
                  <a:srgbClr val="000000"/>
                </a:solidFill>
              </a:rPr>
              <a:t>Do launch sites keep certain distance away from cities?</a:t>
            </a:r>
            <a:endParaRPr sz="14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6"/>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Build a Dashboard with Plotly Dash</a:t>
            </a:r>
            <a:endParaRPr sz="3800"/>
          </a:p>
        </p:txBody>
      </p:sp>
      <p:sp>
        <p:nvSpPr>
          <p:cNvPr id="440" name="Google Shape;440;p56"/>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Built an interactive dashboard via Plotly Dash</a:t>
            </a:r>
            <a:endParaRPr sz="1400">
              <a:solidFill>
                <a:srgbClr val="000000"/>
              </a:solidFill>
            </a:endParaRPr>
          </a:p>
          <a:p>
            <a:pPr indent="-317500" lvl="0" marL="457200" rtl="0" algn="just">
              <a:lnSpc>
                <a:spcPct val="200000"/>
              </a:lnSpc>
              <a:spcBef>
                <a:spcPts val="0"/>
              </a:spcBef>
              <a:spcAft>
                <a:spcPts val="0"/>
              </a:spcAft>
              <a:buClr>
                <a:srgbClr val="000000"/>
              </a:buClr>
              <a:buSzPts val="1400"/>
              <a:buChar char="●"/>
            </a:pPr>
            <a:r>
              <a:rPr lang="en" sz="1400">
                <a:solidFill>
                  <a:srgbClr val="000000"/>
                </a:solidFill>
              </a:rPr>
              <a:t>Plotted pie charts showing the total launches by a certain site</a:t>
            </a:r>
            <a:endParaRPr sz="1400">
              <a:solidFill>
                <a:srgbClr val="000000"/>
              </a:solidFill>
            </a:endParaRPr>
          </a:p>
          <a:p>
            <a:pPr indent="-317500" lvl="0" marL="457200" rtl="0" algn="just">
              <a:lnSpc>
                <a:spcPct val="200000"/>
              </a:lnSpc>
              <a:spcBef>
                <a:spcPts val="0"/>
              </a:spcBef>
              <a:spcAft>
                <a:spcPts val="0"/>
              </a:spcAft>
              <a:buClr>
                <a:srgbClr val="000000"/>
              </a:buClr>
              <a:buSzPts val="1400"/>
              <a:buChar char="●"/>
            </a:pPr>
            <a:r>
              <a:rPr lang="en" sz="1400">
                <a:solidFill>
                  <a:srgbClr val="000000"/>
                </a:solidFill>
              </a:rPr>
              <a:t>Plot scatter graph </a:t>
            </a:r>
            <a:r>
              <a:rPr lang="en" sz="1400">
                <a:solidFill>
                  <a:srgbClr val="000000"/>
                </a:solidFill>
              </a:rPr>
              <a:t>indicating</a:t>
            </a:r>
            <a:r>
              <a:rPr lang="en" sz="1400">
                <a:solidFill>
                  <a:srgbClr val="000000"/>
                </a:solidFill>
              </a:rPr>
              <a:t> the relationship with Outcome and Payload Mass (kg) for the different booster version</a:t>
            </a:r>
            <a:endParaRPr sz="14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7"/>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Predictive Analysis (Classification)</a:t>
            </a:r>
            <a:endParaRPr sz="3800"/>
          </a:p>
        </p:txBody>
      </p:sp>
      <p:sp>
        <p:nvSpPr>
          <p:cNvPr id="446" name="Google Shape;446;p57"/>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Loaded the data via NumPy and Pandas</a:t>
            </a:r>
            <a:endParaRPr sz="1400">
              <a:solidFill>
                <a:srgbClr val="000000"/>
              </a:solidFill>
            </a:endParaRPr>
          </a:p>
          <a:p>
            <a:pPr indent="-317500" lvl="0" marL="457200" rtl="0" algn="just">
              <a:lnSpc>
                <a:spcPct val="200000"/>
              </a:lnSpc>
              <a:spcBef>
                <a:spcPts val="0"/>
              </a:spcBef>
              <a:spcAft>
                <a:spcPts val="0"/>
              </a:spcAft>
              <a:buClr>
                <a:srgbClr val="000000"/>
              </a:buClr>
              <a:buSzPts val="1400"/>
              <a:buChar char="●"/>
            </a:pPr>
            <a:r>
              <a:rPr lang="en" sz="1400">
                <a:solidFill>
                  <a:srgbClr val="000000"/>
                </a:solidFill>
              </a:rPr>
              <a:t>Transformed the data</a:t>
            </a:r>
            <a:endParaRPr sz="1400">
              <a:solidFill>
                <a:srgbClr val="000000"/>
              </a:solidFill>
            </a:endParaRPr>
          </a:p>
          <a:p>
            <a:pPr indent="-317500" lvl="0" marL="457200" rtl="0" algn="just">
              <a:lnSpc>
                <a:spcPct val="200000"/>
              </a:lnSpc>
              <a:spcBef>
                <a:spcPts val="0"/>
              </a:spcBef>
              <a:spcAft>
                <a:spcPts val="0"/>
              </a:spcAft>
              <a:buClr>
                <a:srgbClr val="000000"/>
              </a:buClr>
              <a:buSzPts val="1400"/>
              <a:buChar char="●"/>
            </a:pPr>
            <a:r>
              <a:rPr lang="en" sz="1400">
                <a:solidFill>
                  <a:srgbClr val="000000"/>
                </a:solidFill>
              </a:rPr>
              <a:t>Split data into training and testing</a:t>
            </a:r>
            <a:endParaRPr sz="1400">
              <a:solidFill>
                <a:srgbClr val="000000"/>
              </a:solidFill>
            </a:endParaRPr>
          </a:p>
          <a:p>
            <a:pPr indent="-317500" lvl="0" marL="457200" rtl="0" algn="just">
              <a:lnSpc>
                <a:spcPct val="200000"/>
              </a:lnSpc>
              <a:spcBef>
                <a:spcPts val="0"/>
              </a:spcBef>
              <a:spcAft>
                <a:spcPts val="0"/>
              </a:spcAft>
              <a:buClr>
                <a:srgbClr val="000000"/>
              </a:buClr>
              <a:buSzPts val="1400"/>
              <a:buChar char="●"/>
            </a:pPr>
            <a:r>
              <a:rPr lang="en" sz="1400">
                <a:solidFill>
                  <a:srgbClr val="000000"/>
                </a:solidFill>
              </a:rPr>
              <a:t>Built various machine learning models and tuned different hyperparameters via GridSearchCV</a:t>
            </a:r>
            <a:endParaRPr sz="1400">
              <a:solidFill>
                <a:srgbClr val="000000"/>
              </a:solidFill>
            </a:endParaRPr>
          </a:p>
          <a:p>
            <a:pPr indent="-317500" lvl="0" marL="457200" rtl="0" algn="just">
              <a:lnSpc>
                <a:spcPct val="200000"/>
              </a:lnSpc>
              <a:spcBef>
                <a:spcPts val="0"/>
              </a:spcBef>
              <a:spcAft>
                <a:spcPts val="0"/>
              </a:spcAft>
              <a:buClr>
                <a:srgbClr val="000000"/>
              </a:buClr>
              <a:buSzPts val="1400"/>
              <a:buChar char="●"/>
            </a:pPr>
            <a:r>
              <a:rPr lang="en" sz="1400">
                <a:solidFill>
                  <a:srgbClr val="000000"/>
                </a:solidFill>
              </a:rPr>
              <a:t>Used accuracy as the metric for the model</a:t>
            </a:r>
            <a:endParaRPr sz="1400">
              <a:solidFill>
                <a:srgbClr val="000000"/>
              </a:solidFill>
            </a:endParaRPr>
          </a:p>
          <a:p>
            <a:pPr indent="-317500" lvl="0" marL="457200" rtl="0" algn="just">
              <a:lnSpc>
                <a:spcPct val="200000"/>
              </a:lnSpc>
              <a:spcBef>
                <a:spcPts val="0"/>
              </a:spcBef>
              <a:spcAft>
                <a:spcPts val="0"/>
              </a:spcAft>
              <a:buClr>
                <a:srgbClr val="000000"/>
              </a:buClr>
              <a:buSzPts val="1400"/>
              <a:buChar char="●"/>
            </a:pPr>
            <a:r>
              <a:rPr lang="en" sz="1400">
                <a:solidFill>
                  <a:srgbClr val="000000"/>
                </a:solidFill>
              </a:rPr>
              <a:t>Improved the model </a:t>
            </a:r>
            <a:r>
              <a:rPr lang="en" sz="1400">
                <a:solidFill>
                  <a:srgbClr val="000000"/>
                </a:solidFill>
              </a:rPr>
              <a:t>using</a:t>
            </a:r>
            <a:r>
              <a:rPr lang="en" sz="1400">
                <a:solidFill>
                  <a:srgbClr val="000000"/>
                </a:solidFill>
              </a:rPr>
              <a:t> feature engineering and algorithm tuning</a:t>
            </a:r>
            <a:endParaRPr sz="1400">
              <a:solidFill>
                <a:srgbClr val="000000"/>
              </a:solidFill>
            </a:endParaRPr>
          </a:p>
          <a:p>
            <a:pPr indent="-317500" lvl="0" marL="457200" rtl="0" algn="just">
              <a:lnSpc>
                <a:spcPct val="200000"/>
              </a:lnSpc>
              <a:spcBef>
                <a:spcPts val="0"/>
              </a:spcBef>
              <a:spcAft>
                <a:spcPts val="0"/>
              </a:spcAft>
              <a:buClr>
                <a:srgbClr val="000000"/>
              </a:buClr>
              <a:buSzPts val="1400"/>
              <a:buChar char="●"/>
            </a:pPr>
            <a:r>
              <a:rPr lang="en" sz="1400">
                <a:solidFill>
                  <a:srgbClr val="000000"/>
                </a:solidFill>
              </a:rPr>
              <a:t>Established the best performing classification model</a:t>
            </a:r>
            <a:endParaRPr sz="14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8"/>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452" name="Google Shape;452;p58"/>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Exploratory data analysis results</a:t>
            </a:r>
            <a:endParaRPr sz="1400">
              <a:solidFill>
                <a:srgbClr val="000000"/>
              </a:solidFill>
            </a:endParaRPr>
          </a:p>
          <a:p>
            <a:pPr indent="-317500" lvl="0" marL="457200" rtl="0" algn="just">
              <a:lnSpc>
                <a:spcPct val="200000"/>
              </a:lnSpc>
              <a:spcBef>
                <a:spcPts val="0"/>
              </a:spcBef>
              <a:spcAft>
                <a:spcPts val="0"/>
              </a:spcAft>
              <a:buClr>
                <a:srgbClr val="000000"/>
              </a:buClr>
              <a:buSzPts val="1400"/>
              <a:buChar char="●"/>
            </a:pPr>
            <a:r>
              <a:rPr lang="en" sz="1400">
                <a:solidFill>
                  <a:srgbClr val="000000"/>
                </a:solidFill>
              </a:rPr>
              <a:t>Interactive analytics demo in screenshots</a:t>
            </a:r>
            <a:endParaRPr sz="1400">
              <a:solidFill>
                <a:srgbClr val="000000"/>
              </a:solidFill>
            </a:endParaRPr>
          </a:p>
          <a:p>
            <a:pPr indent="-317500" lvl="0" marL="457200" rtl="0" algn="just">
              <a:lnSpc>
                <a:spcPct val="200000"/>
              </a:lnSpc>
              <a:spcBef>
                <a:spcPts val="0"/>
              </a:spcBef>
              <a:spcAft>
                <a:spcPts val="0"/>
              </a:spcAft>
              <a:buClr>
                <a:srgbClr val="000000"/>
              </a:buClr>
              <a:buSzPts val="1400"/>
              <a:buChar char="●"/>
            </a:pPr>
            <a:r>
              <a:rPr lang="en" sz="1400">
                <a:solidFill>
                  <a:srgbClr val="000000"/>
                </a:solidFill>
              </a:rPr>
              <a:t>Predictive analysis results</a:t>
            </a:r>
            <a:endParaRPr sz="14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59"/>
          <p:cNvPicPr preferRelativeResize="0"/>
          <p:nvPr/>
        </p:nvPicPr>
        <p:blipFill>
          <a:blip r:embed="rId3">
            <a:alphaModFix amt="60000"/>
          </a:blip>
          <a:stretch>
            <a:fillRect/>
          </a:stretch>
        </p:blipFill>
        <p:spPr>
          <a:xfrm>
            <a:off x="-1" y="0"/>
            <a:ext cx="9143997" cy="5143501"/>
          </a:xfrm>
          <a:prstGeom prst="rect">
            <a:avLst/>
          </a:prstGeom>
          <a:noFill/>
          <a:ln>
            <a:noFill/>
          </a:ln>
        </p:spPr>
      </p:pic>
      <p:sp>
        <p:nvSpPr>
          <p:cNvPr id="458" name="Google Shape;458;p59"/>
          <p:cNvSpPr txBox="1"/>
          <p:nvPr>
            <p:ph type="title"/>
          </p:nvPr>
        </p:nvSpPr>
        <p:spPr>
          <a:xfrm>
            <a:off x="420875" y="2217452"/>
            <a:ext cx="4324800" cy="12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Insights drawn from EDA</a:t>
            </a:r>
            <a:endParaRPr sz="4200"/>
          </a:p>
        </p:txBody>
      </p:sp>
      <p:sp>
        <p:nvSpPr>
          <p:cNvPr id="459" name="Google Shape;459;p59"/>
          <p:cNvSpPr txBox="1"/>
          <p:nvPr>
            <p:ph idx="2" type="title"/>
          </p:nvPr>
        </p:nvSpPr>
        <p:spPr>
          <a:xfrm>
            <a:off x="420875" y="1704629"/>
            <a:ext cx="4036500" cy="4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2"/>
          <p:cNvSpPr txBox="1"/>
          <p:nvPr>
            <p:ph type="title"/>
          </p:nvPr>
        </p:nvSpPr>
        <p:spPr>
          <a:xfrm>
            <a:off x="311700" y="1558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348" name="Google Shape;348;p42"/>
          <p:cNvSpPr txBox="1"/>
          <p:nvPr>
            <p:ph idx="1" type="body"/>
          </p:nvPr>
        </p:nvSpPr>
        <p:spPr>
          <a:xfrm>
            <a:off x="311700" y="1014850"/>
            <a:ext cx="8520600" cy="3861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Executive Summary</a:t>
            </a:r>
            <a:endParaRPr sz="1400"/>
          </a:p>
          <a:p>
            <a:pPr indent="-317500" lvl="0" marL="457200" rtl="0" algn="l">
              <a:lnSpc>
                <a:spcPct val="150000"/>
              </a:lnSpc>
              <a:spcBef>
                <a:spcPts val="0"/>
              </a:spcBef>
              <a:spcAft>
                <a:spcPts val="0"/>
              </a:spcAft>
              <a:buSzPts val="1400"/>
              <a:buChar char="●"/>
            </a:pPr>
            <a:r>
              <a:rPr lang="en" sz="1400"/>
              <a:t>Introduction</a:t>
            </a:r>
            <a:endParaRPr sz="1400"/>
          </a:p>
          <a:p>
            <a:pPr indent="-317500" lvl="0" marL="457200" rtl="0" algn="l">
              <a:lnSpc>
                <a:spcPct val="150000"/>
              </a:lnSpc>
              <a:spcBef>
                <a:spcPts val="0"/>
              </a:spcBef>
              <a:spcAft>
                <a:spcPts val="0"/>
              </a:spcAft>
              <a:buSzPts val="1400"/>
              <a:buChar char="●"/>
            </a:pPr>
            <a:r>
              <a:rPr lang="en" sz="1400"/>
              <a:t>Methodology</a:t>
            </a:r>
            <a:endParaRPr sz="1400"/>
          </a:p>
          <a:p>
            <a:pPr indent="-317500" lvl="0" marL="457200" rtl="0" algn="l">
              <a:lnSpc>
                <a:spcPct val="150000"/>
              </a:lnSpc>
              <a:spcBef>
                <a:spcPts val="0"/>
              </a:spcBef>
              <a:spcAft>
                <a:spcPts val="0"/>
              </a:spcAft>
              <a:buSzPts val="1400"/>
              <a:buChar char="●"/>
            </a:pPr>
            <a:r>
              <a:rPr lang="en" sz="1400"/>
              <a:t>Results</a:t>
            </a:r>
            <a:endParaRPr sz="1400"/>
          </a:p>
          <a:p>
            <a:pPr indent="-317500" lvl="0" marL="457200" rtl="0" algn="l">
              <a:lnSpc>
                <a:spcPct val="150000"/>
              </a:lnSpc>
              <a:spcBef>
                <a:spcPts val="0"/>
              </a:spcBef>
              <a:spcAft>
                <a:spcPts val="0"/>
              </a:spcAft>
              <a:buSzPts val="1400"/>
              <a:buChar char="●"/>
            </a:pPr>
            <a:r>
              <a:rPr lang="en" sz="1400"/>
              <a:t>Conclusion</a:t>
            </a:r>
            <a:endParaRPr sz="1400"/>
          </a:p>
          <a:p>
            <a:pPr indent="-317500" lvl="0" marL="457200" rtl="0" algn="l">
              <a:lnSpc>
                <a:spcPct val="150000"/>
              </a:lnSpc>
              <a:spcBef>
                <a:spcPts val="0"/>
              </a:spcBef>
              <a:spcAft>
                <a:spcPts val="0"/>
              </a:spcAft>
              <a:buSzPts val="1400"/>
              <a:buChar char="●"/>
            </a:pPr>
            <a:r>
              <a:rPr lang="en" sz="1400"/>
              <a:t>Appendix</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0"/>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Flight Number v Launch Site</a:t>
            </a:r>
            <a:endParaRPr/>
          </a:p>
        </p:txBody>
      </p:sp>
      <p:sp>
        <p:nvSpPr>
          <p:cNvPr id="465" name="Google Shape;465;p60"/>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Found that the larger the flight amount at a launch site, the greater the success rate</a:t>
            </a:r>
            <a:endParaRPr sz="1400">
              <a:solidFill>
                <a:srgbClr val="000000"/>
              </a:solidFill>
            </a:endParaRPr>
          </a:p>
        </p:txBody>
      </p:sp>
      <p:pic>
        <p:nvPicPr>
          <p:cNvPr id="466" name="Google Shape;466;p60"/>
          <p:cNvPicPr preferRelativeResize="0"/>
          <p:nvPr/>
        </p:nvPicPr>
        <p:blipFill>
          <a:blip r:embed="rId3">
            <a:alphaModFix/>
          </a:blip>
          <a:stretch>
            <a:fillRect/>
          </a:stretch>
        </p:blipFill>
        <p:spPr>
          <a:xfrm>
            <a:off x="100000" y="2312375"/>
            <a:ext cx="8943975" cy="1724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1"/>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Payload v Launch Site</a:t>
            </a:r>
            <a:endParaRPr/>
          </a:p>
        </p:txBody>
      </p:sp>
      <p:sp>
        <p:nvSpPr>
          <p:cNvPr id="472" name="Google Shape;472;p61"/>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Greater the payload mass for launch site CCAFS SLC 40, the higher the success rate for the rocket</a:t>
            </a:r>
            <a:endParaRPr sz="1400">
              <a:solidFill>
                <a:srgbClr val="000000"/>
              </a:solidFill>
            </a:endParaRPr>
          </a:p>
        </p:txBody>
      </p:sp>
      <p:pic>
        <p:nvPicPr>
          <p:cNvPr id="473" name="Google Shape;473;p61"/>
          <p:cNvPicPr preferRelativeResize="0"/>
          <p:nvPr/>
        </p:nvPicPr>
        <p:blipFill>
          <a:blip r:embed="rId3">
            <a:alphaModFix/>
          </a:blip>
          <a:stretch>
            <a:fillRect/>
          </a:stretch>
        </p:blipFill>
        <p:spPr>
          <a:xfrm>
            <a:off x="123825" y="2293325"/>
            <a:ext cx="8896350" cy="1762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2"/>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Success Rate v Orbit Type</a:t>
            </a:r>
            <a:endParaRPr/>
          </a:p>
        </p:txBody>
      </p:sp>
      <p:sp>
        <p:nvSpPr>
          <p:cNvPr id="479" name="Google Shape;479;p62"/>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ES-L 1, GEO, HEO, SSO, VLEO had the most success rates</a:t>
            </a:r>
            <a:endParaRPr sz="1400">
              <a:solidFill>
                <a:srgbClr val="000000"/>
              </a:solidFill>
            </a:endParaRPr>
          </a:p>
        </p:txBody>
      </p:sp>
      <p:pic>
        <p:nvPicPr>
          <p:cNvPr id="480" name="Google Shape;480;p62"/>
          <p:cNvPicPr preferRelativeResize="0"/>
          <p:nvPr/>
        </p:nvPicPr>
        <p:blipFill>
          <a:blip r:embed="rId3">
            <a:alphaModFix/>
          </a:blip>
          <a:stretch>
            <a:fillRect/>
          </a:stretch>
        </p:blipFill>
        <p:spPr>
          <a:xfrm>
            <a:off x="1823734" y="1869575"/>
            <a:ext cx="5496525" cy="30897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3"/>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Flight Number v Orbit Type</a:t>
            </a:r>
            <a:endParaRPr/>
          </a:p>
        </p:txBody>
      </p:sp>
      <p:sp>
        <p:nvSpPr>
          <p:cNvPr id="486" name="Google Shape;486;p63"/>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Observed in the LEO orbit, success is related to the number of flights</a:t>
            </a:r>
            <a:endParaRPr sz="1400">
              <a:solidFill>
                <a:srgbClr val="000000"/>
              </a:solidFill>
            </a:endParaRPr>
          </a:p>
          <a:p>
            <a:pPr indent="-317500" lvl="0" marL="457200" rtl="0" algn="just">
              <a:lnSpc>
                <a:spcPct val="200000"/>
              </a:lnSpc>
              <a:spcBef>
                <a:spcPts val="0"/>
              </a:spcBef>
              <a:spcAft>
                <a:spcPts val="0"/>
              </a:spcAft>
              <a:buClr>
                <a:srgbClr val="000000"/>
              </a:buClr>
              <a:buSzPts val="1400"/>
              <a:buChar char="●"/>
            </a:pPr>
            <a:r>
              <a:rPr lang="en" sz="1400">
                <a:solidFill>
                  <a:srgbClr val="000000"/>
                </a:solidFill>
              </a:rPr>
              <a:t>GTO orbit shows no relationship between flight number and the orbit</a:t>
            </a:r>
            <a:endParaRPr sz="1400">
              <a:solidFill>
                <a:srgbClr val="000000"/>
              </a:solidFill>
            </a:endParaRPr>
          </a:p>
        </p:txBody>
      </p:sp>
      <p:pic>
        <p:nvPicPr>
          <p:cNvPr id="487" name="Google Shape;487;p63"/>
          <p:cNvPicPr preferRelativeResize="0"/>
          <p:nvPr/>
        </p:nvPicPr>
        <p:blipFill>
          <a:blip r:embed="rId3">
            <a:alphaModFix/>
          </a:blip>
          <a:stretch>
            <a:fillRect/>
          </a:stretch>
        </p:blipFill>
        <p:spPr>
          <a:xfrm>
            <a:off x="119050" y="2571738"/>
            <a:ext cx="8905875" cy="1743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4"/>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Payload v Orbit Type</a:t>
            </a:r>
            <a:endParaRPr/>
          </a:p>
        </p:txBody>
      </p:sp>
      <p:sp>
        <p:nvSpPr>
          <p:cNvPr id="493" name="Google Shape;493;p64"/>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Observed the successful landing are more for PO, LEO, ISS orbits</a:t>
            </a:r>
            <a:endParaRPr sz="1400">
              <a:solidFill>
                <a:srgbClr val="000000"/>
              </a:solidFill>
            </a:endParaRPr>
          </a:p>
        </p:txBody>
      </p:sp>
      <p:pic>
        <p:nvPicPr>
          <p:cNvPr id="494" name="Google Shape;494;p64"/>
          <p:cNvPicPr preferRelativeResize="0"/>
          <p:nvPr/>
        </p:nvPicPr>
        <p:blipFill>
          <a:blip r:embed="rId3">
            <a:alphaModFix/>
          </a:blip>
          <a:stretch>
            <a:fillRect/>
          </a:stretch>
        </p:blipFill>
        <p:spPr>
          <a:xfrm>
            <a:off x="119050" y="2312375"/>
            <a:ext cx="8905875" cy="1724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5"/>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Launch Success Yearly Trend</a:t>
            </a:r>
            <a:endParaRPr/>
          </a:p>
        </p:txBody>
      </p:sp>
      <p:sp>
        <p:nvSpPr>
          <p:cNvPr id="500" name="Google Shape;500;p65"/>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Success rate since 2013 continued to increase until 2020</a:t>
            </a:r>
            <a:endParaRPr sz="1400">
              <a:solidFill>
                <a:srgbClr val="000000"/>
              </a:solidFill>
            </a:endParaRPr>
          </a:p>
        </p:txBody>
      </p:sp>
      <p:pic>
        <p:nvPicPr>
          <p:cNvPr id="501" name="Google Shape;501;p65"/>
          <p:cNvPicPr preferRelativeResize="0"/>
          <p:nvPr/>
        </p:nvPicPr>
        <p:blipFill>
          <a:blip r:embed="rId3">
            <a:alphaModFix/>
          </a:blip>
          <a:stretch>
            <a:fillRect/>
          </a:stretch>
        </p:blipFill>
        <p:spPr>
          <a:xfrm>
            <a:off x="1754496" y="1877838"/>
            <a:ext cx="5635000" cy="3050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6"/>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Launch Site Names</a:t>
            </a:r>
            <a:endParaRPr/>
          </a:p>
        </p:txBody>
      </p:sp>
      <p:sp>
        <p:nvSpPr>
          <p:cNvPr id="507" name="Google Shape;507;p66"/>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Used the keyword DISTINCT to display only distinctive launch sites from the SpaceX data</a:t>
            </a:r>
            <a:endParaRPr sz="1400">
              <a:solidFill>
                <a:srgbClr val="000000"/>
              </a:solidFill>
            </a:endParaRPr>
          </a:p>
        </p:txBody>
      </p:sp>
      <p:pic>
        <p:nvPicPr>
          <p:cNvPr id="508" name="Google Shape;508;p66"/>
          <p:cNvPicPr preferRelativeResize="0"/>
          <p:nvPr/>
        </p:nvPicPr>
        <p:blipFill>
          <a:blip r:embed="rId3">
            <a:alphaModFix/>
          </a:blip>
          <a:stretch>
            <a:fillRect/>
          </a:stretch>
        </p:blipFill>
        <p:spPr>
          <a:xfrm>
            <a:off x="123338" y="2148838"/>
            <a:ext cx="8897326" cy="2051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7"/>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Launch Site Names Begin with ‘CCA’</a:t>
            </a:r>
            <a:endParaRPr sz="3600"/>
          </a:p>
        </p:txBody>
      </p:sp>
      <p:sp>
        <p:nvSpPr>
          <p:cNvPr id="514" name="Google Shape;514;p67"/>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000000"/>
              </a:buClr>
              <a:buSzPts val="1400"/>
              <a:buChar char="●"/>
            </a:pPr>
            <a:r>
              <a:rPr lang="en" sz="1400">
                <a:solidFill>
                  <a:srgbClr val="000000"/>
                </a:solidFill>
              </a:rPr>
              <a:t>Displayed 5 records where launch sites start with ‘CCA’</a:t>
            </a:r>
            <a:endParaRPr sz="1400">
              <a:solidFill>
                <a:srgbClr val="000000"/>
              </a:solidFill>
            </a:endParaRPr>
          </a:p>
        </p:txBody>
      </p:sp>
      <p:pic>
        <p:nvPicPr>
          <p:cNvPr id="515" name="Google Shape;515;p67"/>
          <p:cNvPicPr preferRelativeResize="0"/>
          <p:nvPr/>
        </p:nvPicPr>
        <p:blipFill>
          <a:blip r:embed="rId3">
            <a:alphaModFix/>
          </a:blip>
          <a:stretch>
            <a:fillRect/>
          </a:stretch>
        </p:blipFill>
        <p:spPr>
          <a:xfrm>
            <a:off x="581275" y="1853074"/>
            <a:ext cx="7981450" cy="3066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8"/>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Payload Mass</a:t>
            </a:r>
            <a:endParaRPr/>
          </a:p>
        </p:txBody>
      </p:sp>
      <p:sp>
        <p:nvSpPr>
          <p:cNvPr id="521" name="Google Shape;521;p68"/>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Calculated the total payload carried by boosters from NASA as 45596</a:t>
            </a:r>
            <a:endParaRPr sz="1400">
              <a:solidFill>
                <a:srgbClr val="000000"/>
              </a:solidFill>
            </a:endParaRPr>
          </a:p>
        </p:txBody>
      </p:sp>
      <p:pic>
        <p:nvPicPr>
          <p:cNvPr id="522" name="Google Shape;522;p68"/>
          <p:cNvPicPr preferRelativeResize="0"/>
          <p:nvPr/>
        </p:nvPicPr>
        <p:blipFill>
          <a:blip r:embed="rId3">
            <a:alphaModFix/>
          </a:blip>
          <a:stretch>
            <a:fillRect/>
          </a:stretch>
        </p:blipFill>
        <p:spPr>
          <a:xfrm>
            <a:off x="111125" y="2340850"/>
            <a:ext cx="8921750" cy="1667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Average Payload Mass by F9 v 1.1</a:t>
            </a:r>
            <a:endParaRPr sz="4000"/>
          </a:p>
        </p:txBody>
      </p:sp>
      <p:sp>
        <p:nvSpPr>
          <p:cNvPr id="528" name="Google Shape;528;p69"/>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Calculated the average payload mass carried by booster version F9 v 1.1 as 2928.4</a:t>
            </a:r>
            <a:endParaRPr sz="1400">
              <a:solidFill>
                <a:srgbClr val="292929"/>
              </a:solidFill>
            </a:endParaRPr>
          </a:p>
        </p:txBody>
      </p:sp>
      <p:pic>
        <p:nvPicPr>
          <p:cNvPr id="529" name="Google Shape;529;p69"/>
          <p:cNvPicPr preferRelativeResize="0"/>
          <p:nvPr/>
        </p:nvPicPr>
        <p:blipFill>
          <a:blip r:embed="rId3">
            <a:alphaModFix/>
          </a:blip>
          <a:stretch>
            <a:fillRect/>
          </a:stretch>
        </p:blipFill>
        <p:spPr>
          <a:xfrm>
            <a:off x="155850" y="2403900"/>
            <a:ext cx="8832300" cy="16453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3"/>
          <p:cNvSpPr txBox="1"/>
          <p:nvPr>
            <p:ph type="title"/>
          </p:nvPr>
        </p:nvSpPr>
        <p:spPr>
          <a:xfrm>
            <a:off x="311700" y="1558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Executive Summary</a:t>
            </a:r>
            <a:endParaRPr/>
          </a:p>
        </p:txBody>
      </p:sp>
      <p:sp>
        <p:nvSpPr>
          <p:cNvPr id="354" name="Google Shape;354;p43"/>
          <p:cNvSpPr txBox="1"/>
          <p:nvPr>
            <p:ph idx="1" type="body"/>
          </p:nvPr>
        </p:nvSpPr>
        <p:spPr>
          <a:xfrm>
            <a:off x="311700" y="1014850"/>
            <a:ext cx="8520600" cy="3861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Summary of methodologies</a:t>
            </a:r>
            <a:endParaRPr sz="1400"/>
          </a:p>
          <a:p>
            <a:pPr indent="-317500" lvl="1" marL="914400" rtl="0" algn="l">
              <a:lnSpc>
                <a:spcPct val="150000"/>
              </a:lnSpc>
              <a:spcBef>
                <a:spcPts val="0"/>
              </a:spcBef>
              <a:spcAft>
                <a:spcPts val="0"/>
              </a:spcAft>
              <a:buSzPts val="1400"/>
              <a:buChar char="○"/>
            </a:pPr>
            <a:r>
              <a:rPr lang="en" sz="1400"/>
              <a:t>Data Collection with API</a:t>
            </a:r>
            <a:endParaRPr sz="1400"/>
          </a:p>
          <a:p>
            <a:pPr indent="-317500" lvl="1" marL="914400" rtl="0" algn="l">
              <a:lnSpc>
                <a:spcPct val="150000"/>
              </a:lnSpc>
              <a:spcBef>
                <a:spcPts val="0"/>
              </a:spcBef>
              <a:spcAft>
                <a:spcPts val="0"/>
              </a:spcAft>
              <a:buSzPts val="1400"/>
              <a:buChar char="○"/>
            </a:pPr>
            <a:r>
              <a:rPr lang="en" sz="1400"/>
              <a:t>Data Collection with Web Scraping</a:t>
            </a:r>
            <a:endParaRPr sz="1400"/>
          </a:p>
          <a:p>
            <a:pPr indent="-317500" lvl="1" marL="914400" rtl="0" algn="l">
              <a:lnSpc>
                <a:spcPct val="150000"/>
              </a:lnSpc>
              <a:spcBef>
                <a:spcPts val="0"/>
              </a:spcBef>
              <a:spcAft>
                <a:spcPts val="0"/>
              </a:spcAft>
              <a:buSzPts val="1400"/>
              <a:buChar char="○"/>
            </a:pPr>
            <a:r>
              <a:rPr lang="en" sz="1400"/>
              <a:t>Data Wrangling</a:t>
            </a:r>
            <a:endParaRPr sz="1400"/>
          </a:p>
          <a:p>
            <a:pPr indent="-317500" lvl="1" marL="914400" rtl="0" algn="l">
              <a:lnSpc>
                <a:spcPct val="150000"/>
              </a:lnSpc>
              <a:spcBef>
                <a:spcPts val="0"/>
              </a:spcBef>
              <a:spcAft>
                <a:spcPts val="0"/>
              </a:spcAft>
              <a:buSzPts val="1400"/>
              <a:buChar char="○"/>
            </a:pPr>
            <a:r>
              <a:rPr lang="en" sz="1400"/>
              <a:t>Exploratory Data Analysis with SQL</a:t>
            </a:r>
            <a:endParaRPr sz="1400"/>
          </a:p>
          <a:p>
            <a:pPr indent="-317500" lvl="1" marL="914400" rtl="0" algn="l">
              <a:lnSpc>
                <a:spcPct val="150000"/>
              </a:lnSpc>
              <a:spcBef>
                <a:spcPts val="0"/>
              </a:spcBef>
              <a:spcAft>
                <a:spcPts val="0"/>
              </a:spcAft>
              <a:buSzPts val="1400"/>
              <a:buChar char="○"/>
            </a:pPr>
            <a:r>
              <a:rPr lang="en" sz="1400"/>
              <a:t>Exploratory Data Analysis with Data Visualization</a:t>
            </a:r>
            <a:endParaRPr sz="1400"/>
          </a:p>
          <a:p>
            <a:pPr indent="-317500" lvl="1" marL="914400" rtl="0" algn="l">
              <a:lnSpc>
                <a:spcPct val="150000"/>
              </a:lnSpc>
              <a:spcBef>
                <a:spcPts val="0"/>
              </a:spcBef>
              <a:spcAft>
                <a:spcPts val="0"/>
              </a:spcAft>
              <a:buSzPts val="1400"/>
              <a:buChar char="○"/>
            </a:pPr>
            <a:r>
              <a:rPr lang="en" sz="1400"/>
              <a:t>Interactive Visual Analytics with Folium</a:t>
            </a:r>
            <a:endParaRPr sz="1400"/>
          </a:p>
          <a:p>
            <a:pPr indent="-317500" lvl="1" marL="914400" rtl="0" algn="l">
              <a:lnSpc>
                <a:spcPct val="150000"/>
              </a:lnSpc>
              <a:spcBef>
                <a:spcPts val="0"/>
              </a:spcBef>
              <a:spcAft>
                <a:spcPts val="0"/>
              </a:spcAft>
              <a:buSzPts val="1400"/>
              <a:buChar char="○"/>
            </a:pPr>
            <a:r>
              <a:rPr lang="en" sz="1400"/>
              <a:t>Machine Learning Prediction</a:t>
            </a:r>
            <a:endParaRPr sz="1400"/>
          </a:p>
          <a:p>
            <a:pPr indent="-317500" lvl="0" marL="457200" rtl="0" algn="l">
              <a:lnSpc>
                <a:spcPct val="150000"/>
              </a:lnSpc>
              <a:spcBef>
                <a:spcPts val="0"/>
              </a:spcBef>
              <a:spcAft>
                <a:spcPts val="0"/>
              </a:spcAft>
              <a:buSzPts val="1400"/>
              <a:buChar char="●"/>
            </a:pPr>
            <a:r>
              <a:rPr lang="en" sz="1400"/>
              <a:t>Summary of all results</a:t>
            </a:r>
            <a:endParaRPr sz="1400"/>
          </a:p>
          <a:p>
            <a:pPr indent="-317500" lvl="1" marL="914400" rtl="0" algn="l">
              <a:lnSpc>
                <a:spcPct val="150000"/>
              </a:lnSpc>
              <a:spcBef>
                <a:spcPts val="0"/>
              </a:spcBef>
              <a:spcAft>
                <a:spcPts val="0"/>
              </a:spcAft>
              <a:buSzPts val="1400"/>
              <a:buChar char="○"/>
            </a:pPr>
            <a:r>
              <a:rPr lang="en" sz="1400"/>
              <a:t>Exploratory Data Analysis result</a:t>
            </a:r>
            <a:endParaRPr sz="1400"/>
          </a:p>
          <a:p>
            <a:pPr indent="-317500" lvl="1" marL="914400" rtl="0" algn="l">
              <a:lnSpc>
                <a:spcPct val="150000"/>
              </a:lnSpc>
              <a:spcBef>
                <a:spcPts val="0"/>
              </a:spcBef>
              <a:spcAft>
                <a:spcPts val="0"/>
              </a:spcAft>
              <a:buSzPts val="1400"/>
              <a:buChar char="○"/>
            </a:pPr>
            <a:r>
              <a:rPr lang="en" sz="1400"/>
              <a:t>Interactive analytics in screenshots</a:t>
            </a:r>
            <a:endParaRPr sz="1400"/>
          </a:p>
          <a:p>
            <a:pPr indent="-317500" lvl="1" marL="914400" rtl="0" algn="l">
              <a:lnSpc>
                <a:spcPct val="150000"/>
              </a:lnSpc>
              <a:spcBef>
                <a:spcPts val="0"/>
              </a:spcBef>
              <a:spcAft>
                <a:spcPts val="0"/>
              </a:spcAft>
              <a:buSzPts val="1400"/>
              <a:buChar char="○"/>
            </a:pPr>
            <a:r>
              <a:rPr lang="en" sz="1400"/>
              <a:t>Predictive Analytics result</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0"/>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First Successful Ground Landing Date</a:t>
            </a:r>
            <a:endParaRPr sz="3500"/>
          </a:p>
        </p:txBody>
      </p:sp>
      <p:sp>
        <p:nvSpPr>
          <p:cNvPr id="535" name="Google Shape;535;p70"/>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Observed that the dates of the first successful landing outcome on ground pad was December 22, 2015</a:t>
            </a:r>
            <a:endParaRPr sz="1400">
              <a:solidFill>
                <a:srgbClr val="000000"/>
              </a:solidFill>
            </a:endParaRPr>
          </a:p>
        </p:txBody>
      </p:sp>
      <p:pic>
        <p:nvPicPr>
          <p:cNvPr id="536" name="Google Shape;536;p70"/>
          <p:cNvPicPr preferRelativeResize="0"/>
          <p:nvPr/>
        </p:nvPicPr>
        <p:blipFill>
          <a:blip r:embed="rId3">
            <a:alphaModFix/>
          </a:blip>
          <a:stretch>
            <a:fillRect/>
          </a:stretch>
        </p:blipFill>
        <p:spPr>
          <a:xfrm>
            <a:off x="155850" y="2503100"/>
            <a:ext cx="8832300" cy="192554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1"/>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Successful Drone Ship Landing with Payload between 4000 and 6000</a:t>
            </a:r>
            <a:endParaRPr sz="2500"/>
          </a:p>
        </p:txBody>
      </p:sp>
      <p:sp>
        <p:nvSpPr>
          <p:cNvPr id="542" name="Google Shape;542;p71"/>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Used the WHERE clause to sift for boosters which have positively landed on drone ship</a:t>
            </a:r>
            <a:endParaRPr sz="1400">
              <a:solidFill>
                <a:srgbClr val="292929"/>
              </a:solidFill>
            </a:endParaRPr>
          </a:p>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Applied the AND condition to define successful landing with payload mass more than 4000 but less than 6000</a:t>
            </a:r>
            <a:endParaRPr sz="1400">
              <a:solidFill>
                <a:srgbClr val="292929"/>
              </a:solidFill>
            </a:endParaRPr>
          </a:p>
        </p:txBody>
      </p:sp>
      <p:pic>
        <p:nvPicPr>
          <p:cNvPr id="543" name="Google Shape;543;p71"/>
          <p:cNvPicPr preferRelativeResize="0"/>
          <p:nvPr/>
        </p:nvPicPr>
        <p:blipFill>
          <a:blip r:embed="rId3">
            <a:alphaModFix/>
          </a:blip>
          <a:stretch>
            <a:fillRect/>
          </a:stretch>
        </p:blipFill>
        <p:spPr>
          <a:xfrm>
            <a:off x="614458" y="2571750"/>
            <a:ext cx="7915079" cy="2441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2"/>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Total Number of Successful and Failure Mission Outcomes</a:t>
            </a:r>
            <a:endParaRPr sz="2600"/>
          </a:p>
        </p:txBody>
      </p:sp>
      <p:sp>
        <p:nvSpPr>
          <p:cNvPr id="549" name="Google Shape;549;p72"/>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Used wildcard like ‘%’ to sift for WHERE MissionOutcome was a success or failure</a:t>
            </a:r>
            <a:endParaRPr sz="1400">
              <a:solidFill>
                <a:srgbClr val="000000"/>
              </a:solidFill>
            </a:endParaRPr>
          </a:p>
        </p:txBody>
      </p:sp>
      <p:pic>
        <p:nvPicPr>
          <p:cNvPr id="550" name="Google Shape;550;p72"/>
          <p:cNvPicPr preferRelativeResize="0"/>
          <p:nvPr/>
        </p:nvPicPr>
        <p:blipFill>
          <a:blip r:embed="rId3">
            <a:alphaModFix/>
          </a:blip>
          <a:stretch>
            <a:fillRect/>
          </a:stretch>
        </p:blipFill>
        <p:spPr>
          <a:xfrm>
            <a:off x="1075837" y="1784825"/>
            <a:ext cx="6992326" cy="3145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3"/>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Boosters Carried Maximum Payload</a:t>
            </a:r>
            <a:endParaRPr sz="3700"/>
          </a:p>
        </p:txBody>
      </p:sp>
      <p:sp>
        <p:nvSpPr>
          <p:cNvPr id="556" name="Google Shape;556;p73"/>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Defined the booster which has carried the maximum payload using a subquery in the WHERE clause and the MAX () function</a:t>
            </a:r>
            <a:endParaRPr sz="1400">
              <a:solidFill>
                <a:srgbClr val="000000"/>
              </a:solidFill>
            </a:endParaRPr>
          </a:p>
        </p:txBody>
      </p:sp>
      <p:pic>
        <p:nvPicPr>
          <p:cNvPr id="557" name="Google Shape;557;p73"/>
          <p:cNvPicPr preferRelativeResize="0"/>
          <p:nvPr/>
        </p:nvPicPr>
        <p:blipFill>
          <a:blip r:embed="rId3">
            <a:alphaModFix/>
          </a:blip>
          <a:stretch>
            <a:fillRect/>
          </a:stretch>
        </p:blipFill>
        <p:spPr>
          <a:xfrm>
            <a:off x="1961175" y="2117975"/>
            <a:ext cx="5221649" cy="2862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4"/>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2015 Launch Records</a:t>
            </a:r>
            <a:endParaRPr/>
          </a:p>
        </p:txBody>
      </p:sp>
      <p:sp>
        <p:nvSpPr>
          <p:cNvPr id="563" name="Google Shape;563;p74"/>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Used a combination of the WHERE clause, LIKE, AND, and BETWEEN condition to sift for negative landing outcomes in drone ship, their booster versions, and launch sites names for 2015</a:t>
            </a:r>
            <a:endParaRPr sz="1400">
              <a:solidFill>
                <a:srgbClr val="000000"/>
              </a:solidFill>
            </a:endParaRPr>
          </a:p>
        </p:txBody>
      </p:sp>
      <p:pic>
        <p:nvPicPr>
          <p:cNvPr id="564" name="Google Shape;564;p74"/>
          <p:cNvPicPr preferRelativeResize="0"/>
          <p:nvPr/>
        </p:nvPicPr>
        <p:blipFill>
          <a:blip r:embed="rId3">
            <a:alphaModFix/>
          </a:blip>
          <a:stretch>
            <a:fillRect/>
          </a:stretch>
        </p:blipFill>
        <p:spPr>
          <a:xfrm>
            <a:off x="129438" y="2730500"/>
            <a:ext cx="8885124" cy="2123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5"/>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Rank Landing Outcomes Between 06/10/2010 and 03/20/2017</a:t>
            </a:r>
            <a:endParaRPr sz="2500"/>
          </a:p>
        </p:txBody>
      </p:sp>
      <p:sp>
        <p:nvSpPr>
          <p:cNvPr id="570" name="Google Shape;570;p75"/>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Selected landing outcomes, the COUNT of landing outcomes from the data, and used the WHERE clause to sift for landing outcomes BETWEEN 06/04/2010 to 03/20/2010</a:t>
            </a:r>
            <a:endParaRPr sz="1400">
              <a:solidFill>
                <a:srgbClr val="292929"/>
              </a:solidFill>
            </a:endParaRPr>
          </a:p>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Applied the GROUP BY clause to group the landing outcomes and the ORDER BY clause to order the grouped landing outcomes in </a:t>
            </a:r>
            <a:r>
              <a:rPr lang="en" sz="1400">
                <a:solidFill>
                  <a:srgbClr val="292929"/>
                </a:solidFill>
              </a:rPr>
              <a:t>descending</a:t>
            </a:r>
            <a:r>
              <a:rPr lang="en" sz="1400">
                <a:solidFill>
                  <a:srgbClr val="292929"/>
                </a:solidFill>
              </a:rPr>
              <a:t> order</a:t>
            </a:r>
            <a:endParaRPr sz="1400">
              <a:solidFill>
                <a:srgbClr val="292929"/>
              </a:solidFill>
            </a:endParaRPr>
          </a:p>
        </p:txBody>
      </p:sp>
      <p:pic>
        <p:nvPicPr>
          <p:cNvPr id="571" name="Google Shape;571;p75"/>
          <p:cNvPicPr preferRelativeResize="0"/>
          <p:nvPr/>
        </p:nvPicPr>
        <p:blipFill>
          <a:blip r:embed="rId3">
            <a:alphaModFix/>
          </a:blip>
          <a:stretch>
            <a:fillRect/>
          </a:stretch>
        </p:blipFill>
        <p:spPr>
          <a:xfrm>
            <a:off x="2132137" y="2993175"/>
            <a:ext cx="4879724" cy="2016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76"/>
          <p:cNvPicPr preferRelativeResize="0"/>
          <p:nvPr/>
        </p:nvPicPr>
        <p:blipFill>
          <a:blip r:embed="rId3">
            <a:alphaModFix amt="60000"/>
          </a:blip>
          <a:stretch>
            <a:fillRect/>
          </a:stretch>
        </p:blipFill>
        <p:spPr>
          <a:xfrm>
            <a:off x="-1" y="0"/>
            <a:ext cx="9143997" cy="5143501"/>
          </a:xfrm>
          <a:prstGeom prst="rect">
            <a:avLst/>
          </a:prstGeom>
          <a:noFill/>
          <a:ln>
            <a:noFill/>
          </a:ln>
        </p:spPr>
      </p:pic>
      <p:sp>
        <p:nvSpPr>
          <p:cNvPr id="577" name="Google Shape;577;p76"/>
          <p:cNvSpPr txBox="1"/>
          <p:nvPr>
            <p:ph type="title"/>
          </p:nvPr>
        </p:nvSpPr>
        <p:spPr>
          <a:xfrm>
            <a:off x="420875" y="2217452"/>
            <a:ext cx="4324800" cy="12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Launch Sites Proximities Analysis</a:t>
            </a:r>
            <a:endParaRPr sz="4200"/>
          </a:p>
        </p:txBody>
      </p:sp>
      <p:sp>
        <p:nvSpPr>
          <p:cNvPr id="578" name="Google Shape;578;p76"/>
          <p:cNvSpPr txBox="1"/>
          <p:nvPr>
            <p:ph idx="2" type="title"/>
          </p:nvPr>
        </p:nvSpPr>
        <p:spPr>
          <a:xfrm>
            <a:off x="420875" y="1704629"/>
            <a:ext cx="4036500" cy="4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3</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7"/>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launch sites globally</a:t>
            </a:r>
            <a:endParaRPr/>
          </a:p>
        </p:txBody>
      </p:sp>
      <p:pic>
        <p:nvPicPr>
          <p:cNvPr id="584" name="Google Shape;584;p77"/>
          <p:cNvPicPr preferRelativeResize="0"/>
          <p:nvPr/>
        </p:nvPicPr>
        <p:blipFill>
          <a:blip r:embed="rId3">
            <a:alphaModFix/>
          </a:blip>
          <a:stretch>
            <a:fillRect/>
          </a:stretch>
        </p:blipFill>
        <p:spPr>
          <a:xfrm>
            <a:off x="1590925" y="1243447"/>
            <a:ext cx="5962149" cy="3544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8"/>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Markers indicating launch sites with colored labels</a:t>
            </a:r>
            <a:endParaRPr sz="2700"/>
          </a:p>
        </p:txBody>
      </p:sp>
      <p:pic>
        <p:nvPicPr>
          <p:cNvPr id="590" name="Google Shape;590;p78"/>
          <p:cNvPicPr preferRelativeResize="0"/>
          <p:nvPr/>
        </p:nvPicPr>
        <p:blipFill>
          <a:blip r:embed="rId3">
            <a:alphaModFix/>
          </a:blip>
          <a:stretch>
            <a:fillRect/>
          </a:stretch>
        </p:blipFill>
        <p:spPr>
          <a:xfrm>
            <a:off x="485450" y="1366762"/>
            <a:ext cx="8173100" cy="3615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9"/>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Launch sites distance to landmarks</a:t>
            </a:r>
            <a:endParaRPr sz="3800"/>
          </a:p>
        </p:txBody>
      </p:sp>
      <p:pic>
        <p:nvPicPr>
          <p:cNvPr id="596" name="Google Shape;596;p79"/>
          <p:cNvPicPr preferRelativeResize="0"/>
          <p:nvPr/>
        </p:nvPicPr>
        <p:blipFill>
          <a:blip r:embed="rId3">
            <a:alphaModFix/>
          </a:blip>
          <a:stretch>
            <a:fillRect/>
          </a:stretch>
        </p:blipFill>
        <p:spPr>
          <a:xfrm>
            <a:off x="437375" y="1201625"/>
            <a:ext cx="8269250" cy="354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4"/>
          <p:cNvSpPr txBox="1"/>
          <p:nvPr>
            <p:ph type="title"/>
          </p:nvPr>
        </p:nvSpPr>
        <p:spPr>
          <a:xfrm>
            <a:off x="311700" y="1558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60" name="Google Shape;360;p44"/>
          <p:cNvSpPr txBox="1"/>
          <p:nvPr>
            <p:ph idx="1" type="body"/>
          </p:nvPr>
        </p:nvSpPr>
        <p:spPr>
          <a:xfrm>
            <a:off x="311700" y="1014850"/>
            <a:ext cx="8520600" cy="38619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lang="en" sz="1400"/>
              <a:t>Project background and context</a:t>
            </a:r>
            <a:endParaRPr sz="1400"/>
          </a:p>
          <a:p>
            <a:pPr indent="0" lvl="0" marL="914400" rtl="0" algn="l">
              <a:lnSpc>
                <a:spcPct val="115000"/>
              </a:lnSpc>
              <a:spcBef>
                <a:spcPts val="1200"/>
              </a:spcBef>
              <a:spcAft>
                <a:spcPts val="0"/>
              </a:spcAft>
              <a:buNone/>
            </a:pPr>
            <a:r>
              <a:rPr lang="en" sz="1400"/>
              <a:t>SpaceX advertises Falcon 9 rocket launches on its website at a cost of $62 million, whereas other providers charge upwards of $165 million per launch. A significant portion of these savings comes from SpaceX's ability to reuse the first stage of the rocket. Therefore, predicting whether the first stage will successfully land can help determine the cost of a launch. This information is valuable for alternative companies looking to compete with SpaceX in the rocket launch market. The objective of this project is to develop a machine learning pipeline that predicts the successful landing of the first stage.</a:t>
            </a:r>
            <a:endParaRPr sz="1400"/>
          </a:p>
          <a:p>
            <a:pPr indent="-317500" lvl="0" marL="457200" rtl="0" algn="l">
              <a:lnSpc>
                <a:spcPct val="115000"/>
              </a:lnSpc>
              <a:spcBef>
                <a:spcPts val="1200"/>
              </a:spcBef>
              <a:spcAft>
                <a:spcPts val="0"/>
              </a:spcAft>
              <a:buSzPts val="1400"/>
              <a:buChar char="●"/>
            </a:pPr>
            <a:r>
              <a:rPr lang="en" sz="1400"/>
              <a:t>Problems you want to find answers to</a:t>
            </a:r>
            <a:endParaRPr sz="1400"/>
          </a:p>
          <a:p>
            <a:pPr indent="-317500" lvl="1" marL="914400" rtl="0" algn="l">
              <a:lnSpc>
                <a:spcPct val="115000"/>
              </a:lnSpc>
              <a:spcBef>
                <a:spcPts val="0"/>
              </a:spcBef>
              <a:spcAft>
                <a:spcPts val="0"/>
              </a:spcAft>
              <a:buSzPts val="1400"/>
              <a:buChar char="○"/>
            </a:pPr>
            <a:r>
              <a:rPr lang="en" sz="1400"/>
              <a:t>What factors influence the successful landing of a rocket?</a:t>
            </a:r>
            <a:endParaRPr sz="1400"/>
          </a:p>
          <a:p>
            <a:pPr indent="-317500" lvl="1" marL="914400" rtl="0" algn="l">
              <a:lnSpc>
                <a:spcPct val="115000"/>
              </a:lnSpc>
              <a:spcBef>
                <a:spcPts val="0"/>
              </a:spcBef>
              <a:spcAft>
                <a:spcPts val="0"/>
              </a:spcAft>
              <a:buSzPts val="1400"/>
              <a:buChar char="○"/>
            </a:pPr>
            <a:r>
              <a:rPr lang="en" sz="1400"/>
              <a:t>The interplay of various features contributes to the likelihood of a successful landing.</a:t>
            </a:r>
            <a:endParaRPr sz="1400"/>
          </a:p>
          <a:p>
            <a:pPr indent="-317500" lvl="1" marL="914400" rtl="0" algn="l">
              <a:lnSpc>
                <a:spcPct val="115000"/>
              </a:lnSpc>
              <a:spcBef>
                <a:spcPts val="0"/>
              </a:spcBef>
              <a:spcAft>
                <a:spcPts val="0"/>
              </a:spcAft>
              <a:buSzPts val="1400"/>
              <a:buChar char="○"/>
            </a:pPr>
            <a:r>
              <a:rPr lang="en" sz="1400"/>
              <a:t>What operating </a:t>
            </a:r>
            <a:r>
              <a:rPr lang="en" sz="1400"/>
              <a:t>conditions must be met to ensure a reliable landing program?</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80"/>
          <p:cNvPicPr preferRelativeResize="0"/>
          <p:nvPr/>
        </p:nvPicPr>
        <p:blipFill>
          <a:blip r:embed="rId3">
            <a:alphaModFix amt="60000"/>
          </a:blip>
          <a:stretch>
            <a:fillRect/>
          </a:stretch>
        </p:blipFill>
        <p:spPr>
          <a:xfrm>
            <a:off x="-1" y="0"/>
            <a:ext cx="9143997" cy="5143501"/>
          </a:xfrm>
          <a:prstGeom prst="rect">
            <a:avLst/>
          </a:prstGeom>
          <a:noFill/>
          <a:ln>
            <a:noFill/>
          </a:ln>
        </p:spPr>
      </p:pic>
      <p:sp>
        <p:nvSpPr>
          <p:cNvPr id="602" name="Google Shape;602;p80"/>
          <p:cNvSpPr txBox="1"/>
          <p:nvPr>
            <p:ph type="title"/>
          </p:nvPr>
        </p:nvSpPr>
        <p:spPr>
          <a:xfrm>
            <a:off x="420875" y="2217452"/>
            <a:ext cx="4324800" cy="12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Build a Dashboard with Plotly Dash</a:t>
            </a:r>
            <a:endParaRPr sz="4200"/>
          </a:p>
        </p:txBody>
      </p:sp>
      <p:sp>
        <p:nvSpPr>
          <p:cNvPr id="603" name="Google Shape;603;p80"/>
          <p:cNvSpPr txBox="1"/>
          <p:nvPr>
            <p:ph idx="2" type="title"/>
          </p:nvPr>
        </p:nvSpPr>
        <p:spPr>
          <a:xfrm>
            <a:off x="420875" y="1704629"/>
            <a:ext cx="4036500" cy="4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4</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1"/>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Pie </a:t>
            </a:r>
            <a:r>
              <a:rPr lang="en" sz="2600"/>
              <a:t>chart indicating the success % achieved by each launch site</a:t>
            </a:r>
            <a:endParaRPr sz="2600"/>
          </a:p>
        </p:txBody>
      </p:sp>
      <p:pic>
        <p:nvPicPr>
          <p:cNvPr id="609" name="Google Shape;609;p81"/>
          <p:cNvPicPr preferRelativeResize="0"/>
          <p:nvPr/>
        </p:nvPicPr>
        <p:blipFill>
          <a:blip r:embed="rId3">
            <a:alphaModFix/>
          </a:blip>
          <a:stretch>
            <a:fillRect/>
          </a:stretch>
        </p:blipFill>
        <p:spPr>
          <a:xfrm>
            <a:off x="737125" y="1371500"/>
            <a:ext cx="7669751" cy="3605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2"/>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Pie chart indicating the launch site with the most launch success ratio</a:t>
            </a:r>
            <a:endParaRPr sz="2600"/>
          </a:p>
        </p:txBody>
      </p:sp>
      <p:pic>
        <p:nvPicPr>
          <p:cNvPr id="615" name="Google Shape;615;p82"/>
          <p:cNvPicPr preferRelativeResize="0"/>
          <p:nvPr/>
        </p:nvPicPr>
        <p:blipFill>
          <a:blip r:embed="rId3">
            <a:alphaModFix/>
          </a:blip>
          <a:stretch>
            <a:fillRect/>
          </a:stretch>
        </p:blipFill>
        <p:spPr>
          <a:xfrm>
            <a:off x="1391351" y="1358050"/>
            <a:ext cx="6361307" cy="3632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3"/>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Scatter plot of Payload v Launch Outcome for all sites with various payload designated in the range slider</a:t>
            </a:r>
            <a:endParaRPr sz="2500"/>
          </a:p>
        </p:txBody>
      </p:sp>
      <p:pic>
        <p:nvPicPr>
          <p:cNvPr id="621" name="Google Shape;621;p83"/>
          <p:cNvPicPr preferRelativeResize="0"/>
          <p:nvPr/>
        </p:nvPicPr>
        <p:blipFill>
          <a:blip r:embed="rId3">
            <a:alphaModFix/>
          </a:blip>
          <a:stretch>
            <a:fillRect/>
          </a:stretch>
        </p:blipFill>
        <p:spPr>
          <a:xfrm>
            <a:off x="155850" y="1580837"/>
            <a:ext cx="8832299" cy="318712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p84"/>
          <p:cNvPicPr preferRelativeResize="0"/>
          <p:nvPr/>
        </p:nvPicPr>
        <p:blipFill>
          <a:blip r:embed="rId3">
            <a:alphaModFix amt="60000"/>
          </a:blip>
          <a:stretch>
            <a:fillRect/>
          </a:stretch>
        </p:blipFill>
        <p:spPr>
          <a:xfrm>
            <a:off x="-1" y="0"/>
            <a:ext cx="9143997" cy="5143501"/>
          </a:xfrm>
          <a:prstGeom prst="rect">
            <a:avLst/>
          </a:prstGeom>
          <a:noFill/>
          <a:ln>
            <a:noFill/>
          </a:ln>
        </p:spPr>
      </p:pic>
      <p:sp>
        <p:nvSpPr>
          <p:cNvPr id="627" name="Google Shape;627;p84"/>
          <p:cNvSpPr txBox="1"/>
          <p:nvPr>
            <p:ph type="title"/>
          </p:nvPr>
        </p:nvSpPr>
        <p:spPr>
          <a:xfrm>
            <a:off x="420875" y="2217452"/>
            <a:ext cx="4324800" cy="12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Predictive Analysis (Classification)</a:t>
            </a:r>
            <a:endParaRPr sz="4200"/>
          </a:p>
        </p:txBody>
      </p:sp>
      <p:sp>
        <p:nvSpPr>
          <p:cNvPr id="628" name="Google Shape;628;p84"/>
          <p:cNvSpPr txBox="1"/>
          <p:nvPr>
            <p:ph idx="2" type="title"/>
          </p:nvPr>
        </p:nvSpPr>
        <p:spPr>
          <a:xfrm>
            <a:off x="420875" y="1704629"/>
            <a:ext cx="4036500" cy="4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5</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5"/>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Accuracy</a:t>
            </a:r>
            <a:endParaRPr/>
          </a:p>
        </p:txBody>
      </p:sp>
      <p:pic>
        <p:nvPicPr>
          <p:cNvPr id="634" name="Google Shape;634;p85"/>
          <p:cNvPicPr preferRelativeResize="0"/>
          <p:nvPr/>
        </p:nvPicPr>
        <p:blipFill>
          <a:blip r:embed="rId3">
            <a:alphaModFix/>
          </a:blip>
          <a:stretch>
            <a:fillRect/>
          </a:stretch>
        </p:blipFill>
        <p:spPr>
          <a:xfrm>
            <a:off x="155850" y="1921713"/>
            <a:ext cx="8832300" cy="250538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6"/>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Confusion Matrix</a:t>
            </a:r>
            <a:endParaRPr/>
          </a:p>
        </p:txBody>
      </p:sp>
      <p:sp>
        <p:nvSpPr>
          <p:cNvPr id="640" name="Google Shape;640;p86"/>
          <p:cNvSpPr txBox="1"/>
          <p:nvPr>
            <p:ph idx="1" type="body"/>
          </p:nvPr>
        </p:nvSpPr>
        <p:spPr>
          <a:xfrm>
            <a:off x="311700" y="1243450"/>
            <a:ext cx="4074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Decision tree classifier indicates that the classifier can distinguish between the different classes</a:t>
            </a:r>
            <a:endParaRPr sz="1400">
              <a:solidFill>
                <a:srgbClr val="292929"/>
              </a:solidFill>
            </a:endParaRPr>
          </a:p>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The major problem is the false positives</a:t>
            </a:r>
            <a:endParaRPr sz="1400">
              <a:solidFill>
                <a:srgbClr val="292929"/>
              </a:solidFill>
            </a:endParaRPr>
          </a:p>
          <a:p>
            <a:pPr indent="-317500" lvl="1" marL="914400" rtl="0" algn="just">
              <a:lnSpc>
                <a:spcPct val="200000"/>
              </a:lnSpc>
              <a:spcBef>
                <a:spcPts val="0"/>
              </a:spcBef>
              <a:spcAft>
                <a:spcPts val="0"/>
              </a:spcAft>
              <a:buClr>
                <a:srgbClr val="292929"/>
              </a:buClr>
              <a:buSzPts val="1400"/>
              <a:buChar char="○"/>
            </a:pPr>
            <a:r>
              <a:rPr lang="en" sz="1400">
                <a:solidFill>
                  <a:srgbClr val="292929"/>
                </a:solidFill>
              </a:rPr>
              <a:t>I.e., unsuccessful landing </a:t>
            </a:r>
            <a:r>
              <a:rPr lang="en" sz="1400">
                <a:solidFill>
                  <a:srgbClr val="292929"/>
                </a:solidFill>
              </a:rPr>
              <a:t>marked</a:t>
            </a:r>
            <a:r>
              <a:rPr lang="en" sz="1400">
                <a:solidFill>
                  <a:srgbClr val="292929"/>
                </a:solidFill>
              </a:rPr>
              <a:t> as successful landing by the classifier</a:t>
            </a:r>
            <a:endParaRPr sz="1400">
              <a:solidFill>
                <a:srgbClr val="292929"/>
              </a:solidFill>
            </a:endParaRPr>
          </a:p>
        </p:txBody>
      </p:sp>
      <p:pic>
        <p:nvPicPr>
          <p:cNvPr id="641" name="Google Shape;641;p86"/>
          <p:cNvPicPr preferRelativeResize="0"/>
          <p:nvPr/>
        </p:nvPicPr>
        <p:blipFill>
          <a:blip r:embed="rId3">
            <a:alphaModFix/>
          </a:blip>
          <a:stretch>
            <a:fillRect/>
          </a:stretch>
        </p:blipFill>
        <p:spPr>
          <a:xfrm>
            <a:off x="4761600" y="1473500"/>
            <a:ext cx="4134094" cy="3401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7"/>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647" name="Google Shape;647;p87"/>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The larger the flight amount as a launch site, the bigger the success rate at a launch site</a:t>
            </a:r>
            <a:endParaRPr sz="1400">
              <a:solidFill>
                <a:srgbClr val="292929"/>
              </a:solidFill>
            </a:endParaRPr>
          </a:p>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Launch success rate started to rise in 2013 until 2020</a:t>
            </a:r>
            <a:endParaRPr sz="1400">
              <a:solidFill>
                <a:srgbClr val="292929"/>
              </a:solidFill>
            </a:endParaRPr>
          </a:p>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Orbits ES-1, GEO, HEO, SSO, VLEO has the most success rate</a:t>
            </a:r>
            <a:endParaRPr sz="1400">
              <a:solidFill>
                <a:srgbClr val="292929"/>
              </a:solidFill>
            </a:endParaRPr>
          </a:p>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KSC LC-39A has the most successful launch of any sites</a:t>
            </a:r>
            <a:endParaRPr sz="1400">
              <a:solidFill>
                <a:srgbClr val="292929"/>
              </a:solidFill>
            </a:endParaRPr>
          </a:p>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Decision tree classifier is the finest machine learning algorithm for this task</a:t>
            </a:r>
            <a:endParaRPr sz="1400">
              <a:solidFill>
                <a:srgbClr val="29292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45"/>
          <p:cNvPicPr preferRelativeResize="0"/>
          <p:nvPr/>
        </p:nvPicPr>
        <p:blipFill>
          <a:blip r:embed="rId3">
            <a:alphaModFix amt="60000"/>
          </a:blip>
          <a:stretch>
            <a:fillRect/>
          </a:stretch>
        </p:blipFill>
        <p:spPr>
          <a:xfrm>
            <a:off x="-1" y="0"/>
            <a:ext cx="9143997" cy="5143501"/>
          </a:xfrm>
          <a:prstGeom prst="rect">
            <a:avLst/>
          </a:prstGeom>
          <a:noFill/>
          <a:ln>
            <a:noFill/>
          </a:ln>
        </p:spPr>
      </p:pic>
      <p:sp>
        <p:nvSpPr>
          <p:cNvPr id="366" name="Google Shape;366;p45"/>
          <p:cNvSpPr txBox="1"/>
          <p:nvPr>
            <p:ph type="title"/>
          </p:nvPr>
        </p:nvSpPr>
        <p:spPr>
          <a:xfrm>
            <a:off x="420875" y="2217448"/>
            <a:ext cx="4324800" cy="70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Methodology</a:t>
            </a:r>
            <a:endParaRPr sz="4200"/>
          </a:p>
        </p:txBody>
      </p:sp>
      <p:sp>
        <p:nvSpPr>
          <p:cNvPr id="367" name="Google Shape;367;p45"/>
          <p:cNvSpPr txBox="1"/>
          <p:nvPr>
            <p:ph idx="2" type="title"/>
          </p:nvPr>
        </p:nvSpPr>
        <p:spPr>
          <a:xfrm>
            <a:off x="420875" y="1704629"/>
            <a:ext cx="4036500" cy="43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6"/>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373" name="Google Shape;373;p46"/>
          <p:cNvSpPr txBox="1"/>
          <p:nvPr>
            <p:ph idx="1" type="body"/>
          </p:nvPr>
        </p:nvSpPr>
        <p:spPr>
          <a:xfrm>
            <a:off x="311700" y="1021750"/>
            <a:ext cx="8520600" cy="3882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400"/>
              <a:t>Executive Summary</a:t>
            </a:r>
            <a:endParaRPr sz="1400"/>
          </a:p>
          <a:p>
            <a:pPr indent="-317500" lvl="0" marL="457200" rtl="0" algn="l">
              <a:lnSpc>
                <a:spcPct val="115000"/>
              </a:lnSpc>
              <a:spcBef>
                <a:spcPts val="1400"/>
              </a:spcBef>
              <a:spcAft>
                <a:spcPts val="0"/>
              </a:spcAft>
              <a:buClr>
                <a:srgbClr val="292929"/>
              </a:buClr>
              <a:buSzPts val="1400"/>
              <a:buChar char="●"/>
            </a:pPr>
            <a:r>
              <a:rPr lang="en" sz="1400">
                <a:solidFill>
                  <a:srgbClr val="292929"/>
                </a:solidFill>
              </a:rPr>
              <a:t>Data collection methodology:</a:t>
            </a:r>
            <a:endParaRPr sz="1400">
              <a:solidFill>
                <a:srgbClr val="000000"/>
              </a:solidFill>
            </a:endParaRPr>
          </a:p>
          <a:p>
            <a:pPr indent="-317500" lvl="1" marL="914400" rtl="0" algn="l">
              <a:lnSpc>
                <a:spcPct val="115000"/>
              </a:lnSpc>
              <a:spcBef>
                <a:spcPts val="1400"/>
              </a:spcBef>
              <a:spcAft>
                <a:spcPts val="0"/>
              </a:spcAft>
              <a:buClr>
                <a:srgbClr val="757070"/>
              </a:buClr>
              <a:buSzPts val="1400"/>
              <a:buChar char="○"/>
            </a:pPr>
            <a:r>
              <a:rPr lang="en" sz="1400">
                <a:solidFill>
                  <a:srgbClr val="757070"/>
                </a:solidFill>
              </a:rPr>
              <a:t>Data was collected using SpaceX API and web scraping from Wikipedia. </a:t>
            </a:r>
            <a:endParaRPr sz="1400">
              <a:solidFill>
                <a:srgbClr val="000000"/>
              </a:solidFill>
            </a:endParaRPr>
          </a:p>
          <a:p>
            <a:pPr indent="-317500" lvl="0" marL="457200" rtl="0" algn="l">
              <a:lnSpc>
                <a:spcPct val="115000"/>
              </a:lnSpc>
              <a:spcBef>
                <a:spcPts val="1400"/>
              </a:spcBef>
              <a:spcAft>
                <a:spcPts val="0"/>
              </a:spcAft>
              <a:buClr>
                <a:srgbClr val="292929"/>
              </a:buClr>
              <a:buSzPts val="1400"/>
              <a:buChar char="●"/>
            </a:pPr>
            <a:r>
              <a:rPr lang="en" sz="1400">
                <a:solidFill>
                  <a:srgbClr val="292929"/>
                </a:solidFill>
              </a:rPr>
              <a:t>Perform data wrangling</a:t>
            </a:r>
            <a:endParaRPr sz="1400">
              <a:solidFill>
                <a:srgbClr val="000000"/>
              </a:solidFill>
            </a:endParaRPr>
          </a:p>
          <a:p>
            <a:pPr indent="-317500" lvl="1" marL="914400" rtl="0" algn="l">
              <a:lnSpc>
                <a:spcPct val="115000"/>
              </a:lnSpc>
              <a:spcBef>
                <a:spcPts val="1400"/>
              </a:spcBef>
              <a:spcAft>
                <a:spcPts val="0"/>
              </a:spcAft>
              <a:buClr>
                <a:srgbClr val="757070"/>
              </a:buClr>
              <a:buSzPts val="1400"/>
              <a:buChar char="○"/>
            </a:pPr>
            <a:r>
              <a:rPr lang="en" sz="1400">
                <a:solidFill>
                  <a:srgbClr val="757070"/>
                </a:solidFill>
              </a:rPr>
              <a:t>One-hot encoding was applied to categorical features</a:t>
            </a:r>
            <a:endParaRPr sz="1400">
              <a:solidFill>
                <a:srgbClr val="000000"/>
              </a:solidFill>
            </a:endParaRPr>
          </a:p>
          <a:p>
            <a:pPr indent="-317500" lvl="0" marL="457200" rtl="0" algn="l">
              <a:lnSpc>
                <a:spcPct val="115000"/>
              </a:lnSpc>
              <a:spcBef>
                <a:spcPts val="1400"/>
              </a:spcBef>
              <a:spcAft>
                <a:spcPts val="0"/>
              </a:spcAft>
              <a:buClr>
                <a:srgbClr val="292929"/>
              </a:buClr>
              <a:buSzPts val="1400"/>
              <a:buChar char="●"/>
            </a:pPr>
            <a:r>
              <a:rPr lang="en" sz="1400">
                <a:solidFill>
                  <a:srgbClr val="292929"/>
                </a:solidFill>
              </a:rPr>
              <a:t>Perform exploratory data analysis (EDA) using visualization and SQL</a:t>
            </a:r>
            <a:endParaRPr sz="1400">
              <a:solidFill>
                <a:srgbClr val="000000"/>
              </a:solidFill>
            </a:endParaRPr>
          </a:p>
          <a:p>
            <a:pPr indent="-317500" lvl="0" marL="457200" rtl="0" algn="l">
              <a:lnSpc>
                <a:spcPct val="115000"/>
              </a:lnSpc>
              <a:spcBef>
                <a:spcPts val="1400"/>
              </a:spcBef>
              <a:spcAft>
                <a:spcPts val="0"/>
              </a:spcAft>
              <a:buClr>
                <a:srgbClr val="292929"/>
              </a:buClr>
              <a:buSzPts val="1400"/>
              <a:buChar char="●"/>
            </a:pPr>
            <a:r>
              <a:rPr lang="en" sz="1400">
                <a:solidFill>
                  <a:srgbClr val="292929"/>
                </a:solidFill>
              </a:rPr>
              <a:t>Perform interactive visual analytics using Folium and Plotly Dash</a:t>
            </a:r>
            <a:endParaRPr sz="1400">
              <a:solidFill>
                <a:srgbClr val="000000"/>
              </a:solidFill>
            </a:endParaRPr>
          </a:p>
          <a:p>
            <a:pPr indent="-317500" lvl="0" marL="457200" rtl="0" algn="l">
              <a:lnSpc>
                <a:spcPct val="115000"/>
              </a:lnSpc>
              <a:spcBef>
                <a:spcPts val="1400"/>
              </a:spcBef>
              <a:spcAft>
                <a:spcPts val="0"/>
              </a:spcAft>
              <a:buClr>
                <a:srgbClr val="292929"/>
              </a:buClr>
              <a:buSzPts val="1400"/>
              <a:buChar char="●"/>
            </a:pPr>
            <a:r>
              <a:rPr lang="en" sz="1400">
                <a:solidFill>
                  <a:srgbClr val="292929"/>
                </a:solidFill>
              </a:rPr>
              <a:t>Perform predictive analysis using classification models</a:t>
            </a:r>
            <a:endParaRPr sz="1400">
              <a:solidFill>
                <a:srgbClr val="000000"/>
              </a:solidFill>
            </a:endParaRPr>
          </a:p>
          <a:p>
            <a:pPr indent="-317500" lvl="1" marL="914400" rtl="0" algn="l">
              <a:lnSpc>
                <a:spcPct val="115000"/>
              </a:lnSpc>
              <a:spcBef>
                <a:spcPts val="1400"/>
              </a:spcBef>
              <a:spcAft>
                <a:spcPts val="0"/>
              </a:spcAft>
              <a:buClr>
                <a:srgbClr val="757070"/>
              </a:buClr>
              <a:buSzPts val="1400"/>
              <a:buChar char="○"/>
            </a:pPr>
            <a:r>
              <a:rPr lang="en" sz="1400">
                <a:solidFill>
                  <a:srgbClr val="757070"/>
                </a:solidFill>
              </a:rPr>
              <a:t>How to build, tune, evaluate classification models</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7"/>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379" name="Google Shape;379;p47"/>
          <p:cNvSpPr txBox="1"/>
          <p:nvPr>
            <p:ph idx="1" type="body"/>
          </p:nvPr>
        </p:nvSpPr>
        <p:spPr>
          <a:xfrm>
            <a:off x="311700" y="1243450"/>
            <a:ext cx="8520600" cy="35226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rgbClr val="292929"/>
              </a:buClr>
              <a:buSzPts val="1400"/>
              <a:buChar char="●"/>
            </a:pPr>
            <a:r>
              <a:rPr lang="en" sz="1400">
                <a:solidFill>
                  <a:srgbClr val="292929"/>
                </a:solidFill>
              </a:rPr>
              <a:t>Data was collected using numerous methods</a:t>
            </a:r>
            <a:endParaRPr sz="1400">
              <a:solidFill>
                <a:srgbClr val="000000"/>
              </a:solidFill>
            </a:endParaRPr>
          </a:p>
          <a:p>
            <a:pPr indent="-317500" lvl="1" marL="914400" rtl="0" algn="just">
              <a:lnSpc>
                <a:spcPct val="115000"/>
              </a:lnSpc>
              <a:spcBef>
                <a:spcPts val="1400"/>
              </a:spcBef>
              <a:spcAft>
                <a:spcPts val="0"/>
              </a:spcAft>
              <a:buClr>
                <a:srgbClr val="292929"/>
              </a:buClr>
              <a:buSzPts val="1400"/>
              <a:buChar char="○"/>
            </a:pPr>
            <a:r>
              <a:rPr lang="en" sz="1400">
                <a:solidFill>
                  <a:srgbClr val="292929"/>
                </a:solidFill>
              </a:rPr>
              <a:t>Data collection was obtained using get request to the SpaceX API.</a:t>
            </a:r>
            <a:endParaRPr sz="1400">
              <a:solidFill>
                <a:srgbClr val="000000"/>
              </a:solidFill>
            </a:endParaRPr>
          </a:p>
          <a:p>
            <a:pPr indent="-317500" lvl="1" marL="914400" rtl="0" algn="just">
              <a:lnSpc>
                <a:spcPct val="115000"/>
              </a:lnSpc>
              <a:spcBef>
                <a:spcPts val="1400"/>
              </a:spcBef>
              <a:spcAft>
                <a:spcPts val="0"/>
              </a:spcAft>
              <a:buClr>
                <a:srgbClr val="292929"/>
              </a:buClr>
              <a:buSzPts val="1400"/>
              <a:buChar char="○"/>
            </a:pPr>
            <a:r>
              <a:rPr lang="en" sz="1400">
                <a:solidFill>
                  <a:srgbClr val="292929"/>
                </a:solidFill>
              </a:rPr>
              <a:t>The response content was then decoded as a Json using .json() function call and then moved to Pandas dataframe using.json_normalized().</a:t>
            </a:r>
            <a:endParaRPr sz="1400">
              <a:solidFill>
                <a:srgbClr val="000000"/>
              </a:solidFill>
            </a:endParaRPr>
          </a:p>
          <a:p>
            <a:pPr indent="-317500" lvl="1" marL="914400" rtl="0" algn="just">
              <a:lnSpc>
                <a:spcPct val="115000"/>
              </a:lnSpc>
              <a:spcBef>
                <a:spcPts val="1400"/>
              </a:spcBef>
              <a:spcAft>
                <a:spcPts val="0"/>
              </a:spcAft>
              <a:buClr>
                <a:srgbClr val="292929"/>
              </a:buClr>
              <a:buSzPts val="1400"/>
              <a:buChar char="○"/>
            </a:pPr>
            <a:r>
              <a:rPr lang="en" sz="1400">
                <a:solidFill>
                  <a:srgbClr val="292929"/>
                </a:solidFill>
              </a:rPr>
              <a:t>Data was then cleaned, checked for missing values, and filled in missing values as needed.</a:t>
            </a:r>
            <a:endParaRPr sz="1400">
              <a:solidFill>
                <a:srgbClr val="000000"/>
              </a:solidFill>
            </a:endParaRPr>
          </a:p>
          <a:p>
            <a:pPr indent="-317500" lvl="1" marL="914400" rtl="0" algn="just">
              <a:lnSpc>
                <a:spcPct val="115000"/>
              </a:lnSpc>
              <a:spcBef>
                <a:spcPts val="1400"/>
              </a:spcBef>
              <a:spcAft>
                <a:spcPts val="0"/>
              </a:spcAft>
              <a:buClr>
                <a:srgbClr val="292929"/>
              </a:buClr>
              <a:buSzPts val="1400"/>
              <a:buChar char="○"/>
            </a:pPr>
            <a:r>
              <a:rPr lang="en" sz="1400">
                <a:solidFill>
                  <a:srgbClr val="292929"/>
                </a:solidFill>
              </a:rPr>
              <a:t>Next, we executed web scraping from Wikipedia for Falcon 9 launch records via BeautifulSoup.</a:t>
            </a:r>
            <a:endParaRPr sz="1400">
              <a:solidFill>
                <a:srgbClr val="000000"/>
              </a:solidFill>
            </a:endParaRPr>
          </a:p>
          <a:p>
            <a:pPr indent="-317500" lvl="1" marL="914400" rtl="0" algn="just">
              <a:lnSpc>
                <a:spcPct val="115000"/>
              </a:lnSpc>
              <a:spcBef>
                <a:spcPts val="1400"/>
              </a:spcBef>
              <a:spcAft>
                <a:spcPts val="0"/>
              </a:spcAft>
              <a:buClr>
                <a:srgbClr val="292929"/>
              </a:buClr>
              <a:buSzPts val="1400"/>
              <a:buChar char="○"/>
            </a:pPr>
            <a:r>
              <a:rPr lang="en" sz="1400">
                <a:solidFill>
                  <a:srgbClr val="000000"/>
                </a:solidFill>
              </a:rPr>
              <a:t>Lastly, t</a:t>
            </a:r>
            <a:r>
              <a:rPr lang="en" sz="1400">
                <a:solidFill>
                  <a:srgbClr val="292929"/>
                </a:solidFill>
              </a:rPr>
              <a:t>he objective was to extract the launch records as a HTML table, parse the table, and then convert it into a Pandas dataframe for future analysis.</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8"/>
          <p:cNvSpPr txBox="1"/>
          <p:nvPr>
            <p:ph type="title"/>
          </p:nvPr>
        </p:nvSpPr>
        <p:spPr>
          <a:xfrm>
            <a:off x="311700" y="232075"/>
            <a:ext cx="8520600" cy="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 SpaceX API</a:t>
            </a:r>
            <a:endParaRPr/>
          </a:p>
        </p:txBody>
      </p:sp>
      <p:sp>
        <p:nvSpPr>
          <p:cNvPr id="385" name="Google Shape;385;p48"/>
          <p:cNvSpPr txBox="1"/>
          <p:nvPr>
            <p:ph idx="1" type="body"/>
          </p:nvPr>
        </p:nvSpPr>
        <p:spPr>
          <a:xfrm>
            <a:off x="311700" y="1243450"/>
            <a:ext cx="8520600" cy="3861900"/>
          </a:xfrm>
          <a:prstGeom prst="rect">
            <a:avLst/>
          </a:prstGeom>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292929"/>
              </a:buClr>
              <a:buSzPts val="1400"/>
              <a:buChar char="●"/>
            </a:pPr>
            <a:r>
              <a:rPr lang="en" sz="1400">
                <a:solidFill>
                  <a:srgbClr val="292929"/>
                </a:solidFill>
              </a:rPr>
              <a:t>Used the GET request to the SpaceX API to obtain data</a:t>
            </a:r>
            <a:endParaRPr sz="1400">
              <a:solidFill>
                <a:srgbClr val="000000"/>
              </a:solidFill>
            </a:endParaRPr>
          </a:p>
          <a:p>
            <a:pPr indent="-317500" lvl="0" marL="457200" rtl="0" algn="just">
              <a:lnSpc>
                <a:spcPct val="200000"/>
              </a:lnSpc>
              <a:spcBef>
                <a:spcPts val="0"/>
              </a:spcBef>
              <a:spcAft>
                <a:spcPts val="0"/>
              </a:spcAft>
              <a:buClr>
                <a:srgbClr val="000000"/>
              </a:buClr>
              <a:buSzPts val="1400"/>
              <a:buChar char="●"/>
            </a:pPr>
            <a:r>
              <a:rPr lang="en" sz="1400">
                <a:solidFill>
                  <a:srgbClr val="000000"/>
                </a:solidFill>
              </a:rPr>
              <a:t>Cleaned the requested data</a:t>
            </a:r>
            <a:endParaRPr sz="1400">
              <a:solidFill>
                <a:srgbClr val="000000"/>
              </a:solidFill>
            </a:endParaRPr>
          </a:p>
          <a:p>
            <a:pPr indent="-317500" lvl="0" marL="457200" rtl="0" algn="just">
              <a:lnSpc>
                <a:spcPct val="200000"/>
              </a:lnSpc>
              <a:spcBef>
                <a:spcPts val="0"/>
              </a:spcBef>
              <a:spcAft>
                <a:spcPts val="0"/>
              </a:spcAft>
              <a:buClr>
                <a:srgbClr val="000000"/>
              </a:buClr>
              <a:buSzPts val="1400"/>
              <a:buChar char="●"/>
            </a:pPr>
            <a:r>
              <a:rPr lang="en" sz="1400">
                <a:solidFill>
                  <a:srgbClr val="000000"/>
                </a:solidFill>
              </a:rPr>
              <a:t>Sorted out some basic data wrangling and formatting</a:t>
            </a:r>
            <a:endParaRPr sz="14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grpSp>
        <p:nvGrpSpPr>
          <p:cNvPr id="390" name="Google Shape;390;p49"/>
          <p:cNvGrpSpPr/>
          <p:nvPr/>
        </p:nvGrpSpPr>
        <p:grpSpPr>
          <a:xfrm>
            <a:off x="1216150" y="42923"/>
            <a:ext cx="6711696" cy="5057673"/>
            <a:chOff x="0" y="2470666"/>
            <a:chExt cx="9144000" cy="6890562"/>
          </a:xfrm>
        </p:grpSpPr>
        <p:pic>
          <p:nvPicPr>
            <p:cNvPr id="391" name="Google Shape;391;p49"/>
            <p:cNvPicPr preferRelativeResize="0"/>
            <p:nvPr/>
          </p:nvPicPr>
          <p:blipFill>
            <a:blip r:embed="rId3">
              <a:alphaModFix/>
            </a:blip>
            <a:stretch>
              <a:fillRect/>
            </a:stretch>
          </p:blipFill>
          <p:spPr>
            <a:xfrm>
              <a:off x="0" y="2470666"/>
              <a:ext cx="9144000" cy="912519"/>
            </a:xfrm>
            <a:prstGeom prst="rect">
              <a:avLst/>
            </a:prstGeom>
            <a:noFill/>
            <a:ln>
              <a:noFill/>
            </a:ln>
          </p:spPr>
        </p:pic>
        <p:pic>
          <p:nvPicPr>
            <p:cNvPr id="392" name="Google Shape;392;p49"/>
            <p:cNvPicPr preferRelativeResize="0"/>
            <p:nvPr/>
          </p:nvPicPr>
          <p:blipFill>
            <a:blip r:embed="rId4">
              <a:alphaModFix/>
            </a:blip>
            <a:stretch>
              <a:fillRect/>
            </a:stretch>
          </p:blipFill>
          <p:spPr>
            <a:xfrm>
              <a:off x="0" y="3383175"/>
              <a:ext cx="9143999" cy="1435449"/>
            </a:xfrm>
            <a:prstGeom prst="rect">
              <a:avLst/>
            </a:prstGeom>
            <a:noFill/>
            <a:ln>
              <a:noFill/>
            </a:ln>
          </p:spPr>
        </p:pic>
        <p:pic>
          <p:nvPicPr>
            <p:cNvPr id="393" name="Google Shape;393;p49"/>
            <p:cNvPicPr preferRelativeResize="0"/>
            <p:nvPr/>
          </p:nvPicPr>
          <p:blipFill>
            <a:blip r:embed="rId5">
              <a:alphaModFix/>
            </a:blip>
            <a:stretch>
              <a:fillRect/>
            </a:stretch>
          </p:blipFill>
          <p:spPr>
            <a:xfrm>
              <a:off x="0" y="4836072"/>
              <a:ext cx="9144000" cy="4525156"/>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